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media/image3.jpeg" ContentType="image/jpeg"/>
  <Override PartName="/ppt/charts/chart2.xml" ContentType="application/vnd.openxmlformats-officedocument.drawingml.chart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Segoe UI Light"/>
        <a:ea typeface="Segoe UI Light"/>
        <a:cs typeface="Segoe UI Light"/>
        <a:sym typeface="Segoe UI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2E2"/>
          </a:solidFill>
        </a:fill>
      </a:tcStyle>
    </a:wholeTbl>
    <a:band2H>
      <a:tcTxStyle b="def" i="def"/>
      <a:tcStyle>
        <a:tcBdr/>
        <a:fill>
          <a:solidFill>
            <a:srgbClr val="E8EAF1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F"/>
          </a:solidFill>
        </a:fill>
      </a:tcStyle>
    </a:wholeTbl>
    <a:band2H>
      <a:tcTxStyle b="def" i="def"/>
      <a:tcStyle>
        <a:tcBdr/>
        <a:fill>
          <a:solidFill>
            <a:srgbClr val="E7ECF7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BDF"/>
          </a:solidFill>
        </a:fill>
      </a:tcStyle>
    </a:wholeTbl>
    <a:band2H>
      <a:tcTxStyle b="def" i="def"/>
      <a:tcStyle>
        <a:tcBdr/>
        <a:fill>
          <a:solidFill>
            <a:srgbClr val="EFEEF0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egoe UI Light"/>
          <a:ea typeface="Segoe UI Light"/>
          <a:cs typeface="Segoe UI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805405"/>
          <c:y val="0.0456687"/>
          <c:w val="0.908959"/>
          <c:h val="0.88386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3.5</c:v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Sheet1!$B$2:$B$4</c:f>
              <c:numCache>
                <c:ptCount val="3"/>
                <c:pt idx="0">
                  <c:v>3.500000</c:v>
                </c:pt>
                <c:pt idx="1">
                  <c:v>2.500000</c:v>
                </c:pt>
                <c:pt idx="2">
                  <c:v>4.300000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3.5</c:v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Sheet1!$C$2:$C$4</c:f>
              <c:numCache>
                <c:ptCount val="0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3.5</c:v>
                </c:pt>
                <c:pt idx="1">
                  <c:v/>
                </c:pt>
                <c:pt idx="2">
                  <c:v/>
                </c:pt>
              </c:strCache>
            </c:strRef>
          </c:cat>
          <c:val>
            <c:numRef>
              <c:f>Sheet1!$D$2:$D$4</c:f>
              <c:numCache>
                <c:ptCount val="0"/>
              </c:numCache>
            </c:numRef>
          </c:val>
        </c:ser>
        <c:gapWidth val="88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Segoe UI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595959"/>
                </a:solidFill>
                <a:latin typeface="Segoe UI Light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761508"/>
          <c:y val="0.0558828"/>
          <c:w val="0.918849"/>
          <c:h val="0.8585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3CDD9"/>
            </a:solidFill>
            <a:ln w="28575" cap="rnd">
              <a:solidFill>
                <a:srgbClr val="43CDD9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43CDD9"/>
              </a:solidFill>
              <a:ln w="12700" cap="flat">
                <a:noFill/>
                <a:miter lim="400000"/>
              </a:ln>
              <a:effectLst/>
            </c:spPr>
          </c:marker>
          <c:dLbls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Sheet1!$B$2:$B$5</c:f>
              <c:numCache>
                <c:ptCount val="4"/>
                <c:pt idx="0">
                  <c:v>4.300000</c:v>
                </c:pt>
                <c:pt idx="1">
                  <c:v>2.500000</c:v>
                </c:pt>
                <c:pt idx="2">
                  <c:v>3.500000</c:v>
                </c:pt>
                <c:pt idx="3">
                  <c:v>4.500000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7181"/>
            </a:solidFill>
            <a:ln w="28575" cap="rnd">
              <a:solidFill>
                <a:srgbClr val="667181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667181"/>
              </a:solidFill>
              <a:ln w="12700" cap="flat">
                <a:noFill/>
                <a:miter lim="400000"/>
              </a:ln>
              <a:effectLst/>
            </c:spPr>
          </c:marker>
          <c:dLbls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Sheet1!$C$2:$C$5</c:f>
              <c:numCache>
                <c:ptCount val="4"/>
                <c:pt idx="0">
                  <c:v>2.400000</c:v>
                </c:pt>
                <c:pt idx="1">
                  <c:v>4.400000</c:v>
                </c:pt>
                <c:pt idx="2">
                  <c:v>1.800000</c:v>
                </c:pt>
                <c:pt idx="3">
                  <c:v>2.800000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353F"/>
            </a:solidFill>
            <a:ln w="28575" cap="rnd">
              <a:solidFill>
                <a:srgbClr val="30353F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rgbClr val="30353F"/>
              </a:solidFill>
              <a:ln w="12700" cap="flat">
                <a:noFill/>
                <a:miter lim="4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Segoe UI Light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Sheet1!$D$2:$D$5</c:f>
              <c:numCache>
                <c:ptCount val="4"/>
                <c:pt idx="0">
                  <c:v>2.000000</c:v>
                </c:pt>
                <c:pt idx="1">
                  <c:v>2.000000</c:v>
                </c:pt>
                <c:pt idx="2">
                  <c:v>3.000000</c:v>
                </c:pt>
                <c:pt idx="3">
                  <c:v>5.000000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30353F"/>
                </a:solidFill>
                <a:latin typeface="Segoe UI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1100" u="none">
                <a:solidFill>
                  <a:srgbClr val="30353F"/>
                </a:solidFill>
                <a:latin typeface="Segoe UI Light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7"/>
          <p:cNvSpPr/>
          <p:nvPr>
            <p:ph type="pic" sz="quarter" idx="21"/>
          </p:nvPr>
        </p:nvSpPr>
        <p:spPr>
          <a:xfrm>
            <a:off x="4689139" y="2491271"/>
            <a:ext cx="2807037" cy="28046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3" name="Freeform: Shape 7"/>
          <p:cNvSpPr/>
          <p:nvPr>
            <p:ph type="pic" sz="quarter" idx="22"/>
          </p:nvPr>
        </p:nvSpPr>
        <p:spPr>
          <a:xfrm>
            <a:off x="1125882" y="2491271"/>
            <a:ext cx="2807036" cy="28046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4" name="Freeform: Shape 7"/>
          <p:cNvSpPr/>
          <p:nvPr>
            <p:ph type="pic" sz="quarter" idx="23"/>
          </p:nvPr>
        </p:nvSpPr>
        <p:spPr>
          <a:xfrm>
            <a:off x="8252396" y="2491271"/>
            <a:ext cx="2807037" cy="28046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91" y="6404292"/>
            <a:ext cx="273609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Segoe UI Light"/>
          <a:ea typeface="Segoe UI Light"/>
          <a:cs typeface="Segoe UI Light"/>
          <a:sym typeface="Segoe UI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image" Target="../media/image3.jpeg"/><Relationship Id="rId6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chart" Target="../charts/chart2.xml"/><Relationship Id="rId5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9" descr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Rectangle 18"/>
          <p:cNvSpPr/>
          <p:nvPr/>
        </p:nvSpPr>
        <p:spPr>
          <a:xfrm>
            <a:off x="-11838" y="0"/>
            <a:ext cx="12192001" cy="6858000"/>
          </a:xfrm>
          <a:prstGeom prst="rect">
            <a:avLst/>
          </a:prstGeom>
          <a:gradFill>
            <a:gsLst>
              <a:gs pos="20000">
                <a:srgbClr val="1F2229">
                  <a:alpha val="91765"/>
                </a:srgbClr>
              </a:gs>
              <a:gs pos="100000">
                <a:srgbClr val="1F2229">
                  <a:alpha val="6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TextBox 6"/>
          <p:cNvSpPr txBox="1"/>
          <p:nvPr/>
        </p:nvSpPr>
        <p:spPr>
          <a:xfrm>
            <a:off x="1832490" y="3444078"/>
            <a:ext cx="852703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tabLst>
                <a:tab pos="342900" algn="l"/>
              </a:tabLst>
              <a:defRPr b="1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AMAZON SALES DATA ANALYSIS</a:t>
            </a:r>
          </a:p>
          <a:p>
            <a:pPr algn="ctr">
              <a:tabLst>
                <a:tab pos="342900" algn="l"/>
              </a:tabLst>
              <a:defRPr b="1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REPORT</a:t>
            </a:r>
          </a:p>
        </p:txBody>
      </p:sp>
      <p:sp>
        <p:nvSpPr>
          <p:cNvPr id="107" name="TextBox 20"/>
          <p:cNvSpPr txBox="1"/>
          <p:nvPr/>
        </p:nvSpPr>
        <p:spPr>
          <a:xfrm>
            <a:off x="4925314" y="4971696"/>
            <a:ext cx="234137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tabLst>
                <a:tab pos="342900" algn="l"/>
              </a:tabLst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NAVEENPRATHAP S</a:t>
            </a:r>
          </a:p>
        </p:txBody>
      </p:sp>
      <p:sp>
        <p:nvSpPr>
          <p:cNvPr id="108" name="Oval 1"/>
          <p:cNvSpPr/>
          <p:nvPr/>
        </p:nvSpPr>
        <p:spPr>
          <a:xfrm>
            <a:off x="5645803" y="2479682"/>
            <a:ext cx="876723" cy="876721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Oval 9"/>
          <p:cNvSpPr/>
          <p:nvPr/>
        </p:nvSpPr>
        <p:spPr>
          <a:xfrm>
            <a:off x="6032134" y="2565406"/>
            <a:ext cx="705275" cy="705273"/>
          </a:xfrm>
          <a:prstGeom prst="ellipse">
            <a:avLst/>
          </a:prstGeom>
          <a:solidFill>
            <a:srgbClr val="43CDD9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Oval 10"/>
          <p:cNvSpPr/>
          <p:nvPr/>
        </p:nvSpPr>
        <p:spPr>
          <a:xfrm>
            <a:off x="5430918" y="2565406"/>
            <a:ext cx="705275" cy="705273"/>
          </a:xfrm>
          <a:prstGeom prst="ellipse">
            <a:avLst/>
          </a:prstGeom>
          <a:solidFill>
            <a:srgbClr val="43CDD9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rgbClr val="1F2229">
                  <a:alpha val="91765"/>
                </a:srgbClr>
              </a:gs>
              <a:gs pos="100000">
                <a:srgbClr val="1F2229">
                  <a:alpha val="6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8" name="Group 20"/>
          <p:cNvGrpSpPr/>
          <p:nvPr/>
        </p:nvGrpSpPr>
        <p:grpSpPr>
          <a:xfrm>
            <a:off x="2757713" y="1626920"/>
            <a:ext cx="6676574" cy="3604162"/>
            <a:chOff x="0" y="0"/>
            <a:chExt cx="6676572" cy="3604160"/>
          </a:xfrm>
        </p:grpSpPr>
        <p:sp>
          <p:nvSpPr>
            <p:cNvPr id="236" name="Oval 16"/>
            <p:cNvSpPr/>
            <p:nvPr/>
          </p:nvSpPr>
          <p:spPr>
            <a:xfrm>
              <a:off x="3072398" y="-1"/>
              <a:ext cx="3604175" cy="360416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7" name="Oval 17"/>
            <p:cNvSpPr/>
            <p:nvPr/>
          </p:nvSpPr>
          <p:spPr>
            <a:xfrm>
              <a:off x="-1" y="-1"/>
              <a:ext cx="3604175" cy="3604162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9" name="Oval 15"/>
          <p:cNvSpPr/>
          <p:nvPr/>
        </p:nvSpPr>
        <p:spPr>
          <a:xfrm>
            <a:off x="3456506" y="789511"/>
            <a:ext cx="5278995" cy="5278978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Oval 18"/>
          <p:cNvSpPr/>
          <p:nvPr/>
        </p:nvSpPr>
        <p:spPr>
          <a:xfrm>
            <a:off x="3879010" y="1212016"/>
            <a:ext cx="4433983" cy="4433968"/>
          </a:xfrm>
          <a:prstGeom prst="ellipse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TextBox 12"/>
          <p:cNvSpPr txBox="1"/>
          <p:nvPr/>
        </p:nvSpPr>
        <p:spPr>
          <a:xfrm>
            <a:off x="4388990" y="3059668"/>
            <a:ext cx="341401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tabLst>
                <a:tab pos="342900" algn="l"/>
              </a:tabLst>
              <a:defRPr b="1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6" descr="Picture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06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" name="Group 60"/>
          <p:cNvGrpSpPr/>
          <p:nvPr/>
        </p:nvGrpSpPr>
        <p:grpSpPr>
          <a:xfrm>
            <a:off x="9178090" y="4509010"/>
            <a:ext cx="377201" cy="179335"/>
            <a:chOff x="0" y="0"/>
            <a:chExt cx="377200" cy="179334"/>
          </a:xfrm>
        </p:grpSpPr>
        <p:sp>
          <p:nvSpPr>
            <p:cNvPr id="113" name="Freeform 5"/>
            <p:cNvSpPr/>
            <p:nvPr/>
          </p:nvSpPr>
          <p:spPr>
            <a:xfrm>
              <a:off x="-1" y="-1"/>
              <a:ext cx="377201" cy="179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11" y="0"/>
                  </a:moveTo>
                  <a:cubicBezTo>
                    <a:pt x="18046" y="0"/>
                    <a:pt x="17012" y="2160"/>
                    <a:pt x="17012" y="4832"/>
                  </a:cubicBezTo>
                  <a:cubicBezTo>
                    <a:pt x="17012" y="5812"/>
                    <a:pt x="17149" y="6725"/>
                    <a:pt x="17381" y="7482"/>
                  </a:cubicBezTo>
                  <a:cubicBezTo>
                    <a:pt x="14903" y="12715"/>
                    <a:pt x="14903" y="12715"/>
                    <a:pt x="14903" y="12715"/>
                  </a:cubicBezTo>
                  <a:cubicBezTo>
                    <a:pt x="14544" y="12203"/>
                    <a:pt x="14122" y="11913"/>
                    <a:pt x="13658" y="11913"/>
                  </a:cubicBezTo>
                  <a:cubicBezTo>
                    <a:pt x="13184" y="11913"/>
                    <a:pt x="12730" y="12225"/>
                    <a:pt x="12371" y="12760"/>
                  </a:cubicBezTo>
                  <a:cubicBezTo>
                    <a:pt x="9861" y="7482"/>
                    <a:pt x="9861" y="7482"/>
                    <a:pt x="9861" y="7482"/>
                  </a:cubicBezTo>
                  <a:cubicBezTo>
                    <a:pt x="10104" y="6725"/>
                    <a:pt x="10241" y="5812"/>
                    <a:pt x="10241" y="4832"/>
                  </a:cubicBezTo>
                  <a:cubicBezTo>
                    <a:pt x="10241" y="2160"/>
                    <a:pt x="9207" y="0"/>
                    <a:pt x="7942" y="0"/>
                  </a:cubicBezTo>
                  <a:cubicBezTo>
                    <a:pt x="6676" y="0"/>
                    <a:pt x="5653" y="2160"/>
                    <a:pt x="5653" y="4832"/>
                  </a:cubicBezTo>
                  <a:cubicBezTo>
                    <a:pt x="5653" y="5812"/>
                    <a:pt x="5790" y="6725"/>
                    <a:pt x="6022" y="7482"/>
                  </a:cubicBezTo>
                  <a:cubicBezTo>
                    <a:pt x="3544" y="12715"/>
                    <a:pt x="3544" y="12715"/>
                    <a:pt x="3544" y="12715"/>
                  </a:cubicBezTo>
                  <a:cubicBezTo>
                    <a:pt x="3185" y="12203"/>
                    <a:pt x="2753" y="11913"/>
                    <a:pt x="2289" y="11913"/>
                  </a:cubicBezTo>
                  <a:cubicBezTo>
                    <a:pt x="1034" y="11913"/>
                    <a:pt x="0" y="14096"/>
                    <a:pt x="0" y="16768"/>
                  </a:cubicBezTo>
                  <a:cubicBezTo>
                    <a:pt x="0" y="19440"/>
                    <a:pt x="1034" y="21600"/>
                    <a:pt x="2289" y="21600"/>
                  </a:cubicBezTo>
                  <a:cubicBezTo>
                    <a:pt x="3554" y="21600"/>
                    <a:pt x="4588" y="19440"/>
                    <a:pt x="4588" y="16768"/>
                  </a:cubicBezTo>
                  <a:cubicBezTo>
                    <a:pt x="4588" y="15788"/>
                    <a:pt x="4451" y="14875"/>
                    <a:pt x="4219" y="14118"/>
                  </a:cubicBezTo>
                  <a:cubicBezTo>
                    <a:pt x="6697" y="8885"/>
                    <a:pt x="6697" y="8885"/>
                    <a:pt x="6697" y="8885"/>
                  </a:cubicBezTo>
                  <a:cubicBezTo>
                    <a:pt x="7056" y="9397"/>
                    <a:pt x="7478" y="9687"/>
                    <a:pt x="7942" y="9687"/>
                  </a:cubicBezTo>
                  <a:cubicBezTo>
                    <a:pt x="8406" y="9687"/>
                    <a:pt x="8838" y="9397"/>
                    <a:pt x="9197" y="8885"/>
                  </a:cubicBezTo>
                  <a:cubicBezTo>
                    <a:pt x="11707" y="14207"/>
                    <a:pt x="11707" y="14207"/>
                    <a:pt x="11707" y="14207"/>
                  </a:cubicBezTo>
                  <a:cubicBezTo>
                    <a:pt x="11496" y="14942"/>
                    <a:pt x="11359" y="15833"/>
                    <a:pt x="11359" y="16768"/>
                  </a:cubicBezTo>
                  <a:cubicBezTo>
                    <a:pt x="11359" y="19440"/>
                    <a:pt x="12393" y="21600"/>
                    <a:pt x="13658" y="21600"/>
                  </a:cubicBezTo>
                  <a:cubicBezTo>
                    <a:pt x="14924" y="21600"/>
                    <a:pt x="15947" y="19440"/>
                    <a:pt x="15947" y="16768"/>
                  </a:cubicBezTo>
                  <a:cubicBezTo>
                    <a:pt x="15947" y="15788"/>
                    <a:pt x="15810" y="14875"/>
                    <a:pt x="15578" y="14118"/>
                  </a:cubicBezTo>
                  <a:cubicBezTo>
                    <a:pt x="18056" y="8885"/>
                    <a:pt x="18056" y="8885"/>
                    <a:pt x="18056" y="8885"/>
                  </a:cubicBezTo>
                  <a:cubicBezTo>
                    <a:pt x="18415" y="9397"/>
                    <a:pt x="18847" y="9687"/>
                    <a:pt x="19311" y="9687"/>
                  </a:cubicBezTo>
                  <a:cubicBezTo>
                    <a:pt x="20566" y="9687"/>
                    <a:pt x="21600" y="7504"/>
                    <a:pt x="21600" y="4832"/>
                  </a:cubicBezTo>
                  <a:cubicBezTo>
                    <a:pt x="21600" y="2160"/>
                    <a:pt x="20566" y="0"/>
                    <a:pt x="19311" y="0"/>
                  </a:cubicBezTo>
                  <a:close/>
                  <a:moveTo>
                    <a:pt x="2289" y="19596"/>
                  </a:moveTo>
                  <a:cubicBezTo>
                    <a:pt x="1550" y="19596"/>
                    <a:pt x="949" y="18327"/>
                    <a:pt x="949" y="16768"/>
                  </a:cubicBezTo>
                  <a:cubicBezTo>
                    <a:pt x="949" y="15187"/>
                    <a:pt x="1550" y="13918"/>
                    <a:pt x="2289" y="13918"/>
                  </a:cubicBezTo>
                  <a:cubicBezTo>
                    <a:pt x="3038" y="13918"/>
                    <a:pt x="3639" y="15187"/>
                    <a:pt x="3639" y="16768"/>
                  </a:cubicBezTo>
                  <a:cubicBezTo>
                    <a:pt x="3639" y="18327"/>
                    <a:pt x="3038" y="19596"/>
                    <a:pt x="2289" y="19596"/>
                  </a:cubicBezTo>
                  <a:close/>
                  <a:moveTo>
                    <a:pt x="7942" y="7682"/>
                  </a:moveTo>
                  <a:cubicBezTo>
                    <a:pt x="7204" y="7682"/>
                    <a:pt x="6602" y="6413"/>
                    <a:pt x="6602" y="4832"/>
                  </a:cubicBezTo>
                  <a:cubicBezTo>
                    <a:pt x="6602" y="3273"/>
                    <a:pt x="7204" y="2004"/>
                    <a:pt x="7942" y="2004"/>
                  </a:cubicBezTo>
                  <a:cubicBezTo>
                    <a:pt x="8680" y="2004"/>
                    <a:pt x="9292" y="3273"/>
                    <a:pt x="9292" y="4832"/>
                  </a:cubicBezTo>
                  <a:cubicBezTo>
                    <a:pt x="9292" y="6413"/>
                    <a:pt x="8680" y="7682"/>
                    <a:pt x="7942" y="7682"/>
                  </a:cubicBezTo>
                  <a:close/>
                  <a:moveTo>
                    <a:pt x="13658" y="19596"/>
                  </a:moveTo>
                  <a:cubicBezTo>
                    <a:pt x="12920" y="19596"/>
                    <a:pt x="12308" y="18327"/>
                    <a:pt x="12308" y="16768"/>
                  </a:cubicBezTo>
                  <a:cubicBezTo>
                    <a:pt x="12308" y="15187"/>
                    <a:pt x="12920" y="13918"/>
                    <a:pt x="13658" y="13918"/>
                  </a:cubicBezTo>
                  <a:cubicBezTo>
                    <a:pt x="14396" y="13918"/>
                    <a:pt x="14998" y="15187"/>
                    <a:pt x="14998" y="16768"/>
                  </a:cubicBezTo>
                  <a:cubicBezTo>
                    <a:pt x="14998" y="18327"/>
                    <a:pt x="14396" y="19596"/>
                    <a:pt x="13658" y="19596"/>
                  </a:cubicBezTo>
                  <a:close/>
                  <a:moveTo>
                    <a:pt x="19311" y="7682"/>
                  </a:moveTo>
                  <a:cubicBezTo>
                    <a:pt x="18562" y="7682"/>
                    <a:pt x="17961" y="6413"/>
                    <a:pt x="17961" y="4832"/>
                  </a:cubicBezTo>
                  <a:cubicBezTo>
                    <a:pt x="17961" y="3273"/>
                    <a:pt x="18562" y="2004"/>
                    <a:pt x="19311" y="2004"/>
                  </a:cubicBezTo>
                  <a:cubicBezTo>
                    <a:pt x="20050" y="2004"/>
                    <a:pt x="20651" y="3273"/>
                    <a:pt x="20651" y="4832"/>
                  </a:cubicBezTo>
                  <a:cubicBezTo>
                    <a:pt x="20651" y="6413"/>
                    <a:pt x="20050" y="7682"/>
                    <a:pt x="19311" y="76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Freeform 6"/>
            <p:cNvSpPr/>
            <p:nvPr/>
          </p:nvSpPr>
          <p:spPr>
            <a:xfrm>
              <a:off x="99398" y="99453"/>
              <a:ext cx="33257" cy="3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077" fill="norm" stroke="1" extrusionOk="0">
                  <a:moveTo>
                    <a:pt x="19071" y="1567"/>
                  </a:moveTo>
                  <a:cubicBezTo>
                    <a:pt x="17138" y="-523"/>
                    <a:pt x="13841" y="-523"/>
                    <a:pt x="11909" y="1567"/>
                  </a:cubicBezTo>
                  <a:cubicBezTo>
                    <a:pt x="1450" y="12135"/>
                    <a:pt x="1450" y="12135"/>
                    <a:pt x="1450" y="12135"/>
                  </a:cubicBezTo>
                  <a:cubicBezTo>
                    <a:pt x="-483" y="14225"/>
                    <a:pt x="-483" y="17477"/>
                    <a:pt x="1450" y="19567"/>
                  </a:cubicBezTo>
                  <a:cubicBezTo>
                    <a:pt x="2473" y="20612"/>
                    <a:pt x="3723" y="21077"/>
                    <a:pt x="5088" y="21077"/>
                  </a:cubicBezTo>
                  <a:cubicBezTo>
                    <a:pt x="6338" y="21077"/>
                    <a:pt x="7702" y="20612"/>
                    <a:pt x="8725" y="19567"/>
                  </a:cubicBezTo>
                  <a:cubicBezTo>
                    <a:pt x="19071" y="8883"/>
                    <a:pt x="19071" y="8883"/>
                    <a:pt x="19071" y="8883"/>
                  </a:cubicBezTo>
                  <a:cubicBezTo>
                    <a:pt x="21117" y="6909"/>
                    <a:pt x="21117" y="3542"/>
                    <a:pt x="19071" y="15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Freeform 7"/>
            <p:cNvSpPr/>
            <p:nvPr/>
          </p:nvSpPr>
          <p:spPr>
            <a:xfrm>
              <a:off x="244552" y="46376"/>
              <a:ext cx="33557" cy="3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077" fill="norm" stroke="1" extrusionOk="0">
                  <a:moveTo>
                    <a:pt x="19155" y="1567"/>
                  </a:moveTo>
                  <a:cubicBezTo>
                    <a:pt x="17109" y="-523"/>
                    <a:pt x="13926" y="-523"/>
                    <a:pt x="11880" y="1567"/>
                  </a:cubicBezTo>
                  <a:cubicBezTo>
                    <a:pt x="1534" y="12135"/>
                    <a:pt x="1534" y="12135"/>
                    <a:pt x="1534" y="12135"/>
                  </a:cubicBezTo>
                  <a:cubicBezTo>
                    <a:pt x="-512" y="14225"/>
                    <a:pt x="-512" y="17477"/>
                    <a:pt x="1534" y="19567"/>
                  </a:cubicBezTo>
                  <a:cubicBezTo>
                    <a:pt x="2557" y="20612"/>
                    <a:pt x="3808" y="21077"/>
                    <a:pt x="5172" y="21077"/>
                  </a:cubicBezTo>
                  <a:cubicBezTo>
                    <a:pt x="6423" y="21077"/>
                    <a:pt x="7787" y="20496"/>
                    <a:pt x="8696" y="19567"/>
                  </a:cubicBezTo>
                  <a:cubicBezTo>
                    <a:pt x="19155" y="8883"/>
                    <a:pt x="19155" y="8883"/>
                    <a:pt x="19155" y="8883"/>
                  </a:cubicBezTo>
                  <a:cubicBezTo>
                    <a:pt x="21088" y="6909"/>
                    <a:pt x="21088" y="3542"/>
                    <a:pt x="19155" y="15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7" name="Freeform 19"/>
          <p:cNvSpPr/>
          <p:nvPr/>
        </p:nvSpPr>
        <p:spPr>
          <a:xfrm rot="2700000">
            <a:off x="11788941" y="6342352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118" name="TextBox 32"/>
          <p:cNvSpPr txBox="1"/>
          <p:nvPr/>
        </p:nvSpPr>
        <p:spPr>
          <a:xfrm>
            <a:off x="11953173" y="6490058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23" name="TextBox 6"/>
          <p:cNvGrpSpPr/>
          <p:nvPr/>
        </p:nvGrpSpPr>
        <p:grpSpPr>
          <a:xfrm>
            <a:off x="4378171" y="557528"/>
            <a:ext cx="3435659" cy="5550458"/>
            <a:chOff x="0" y="0"/>
            <a:chExt cx="3435658" cy="5550456"/>
          </a:xfrm>
        </p:grpSpPr>
        <p:grpSp>
          <p:nvGrpSpPr>
            <p:cNvPr id="121" name="Group"/>
            <p:cNvGrpSpPr/>
            <p:nvPr/>
          </p:nvGrpSpPr>
          <p:grpSpPr>
            <a:xfrm>
              <a:off x="-1" y="-1"/>
              <a:ext cx="3435660" cy="5550458"/>
              <a:chOff x="0" y="0"/>
              <a:chExt cx="3435658" cy="5550456"/>
            </a:xfrm>
          </p:grpSpPr>
          <p:sp>
            <p:nvSpPr>
              <p:cNvPr id="119" name="Shape"/>
              <p:cNvSpPr/>
              <p:nvPr/>
            </p:nvSpPr>
            <p:spPr>
              <a:xfrm>
                <a:off x="-1" y="-1"/>
                <a:ext cx="3435659" cy="5550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9372"/>
                    </a:lnTo>
                    <a:lnTo>
                      <a:pt x="180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4BC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</a:p>
            </p:txBody>
          </p:sp>
          <p:sp>
            <p:nvSpPr>
              <p:cNvPr id="120" name="Triangle"/>
              <p:cNvSpPr/>
              <p:nvPr/>
            </p:nvSpPr>
            <p:spPr>
              <a:xfrm>
                <a:off x="2863037" y="4977835"/>
                <a:ext cx="572622" cy="572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32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</a:p>
            </p:txBody>
          </p:sp>
        </p:grpSp>
        <p:sp>
          <p:nvSpPr>
            <p:cNvPr id="122" name="BENEFITS…"/>
            <p:cNvSpPr txBox="1"/>
            <p:nvPr/>
          </p:nvSpPr>
          <p:spPr>
            <a:xfrm>
              <a:off x="45719" y="0"/>
              <a:ext cx="3344220" cy="482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2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BENEFITS</a:t>
              </a:r>
              <a:endParaRPr sz="2400"/>
            </a:p>
            <a:p>
              <a:pPr algn="just"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</a:p>
            <a:p>
              <a:pPr marL="342900" indent="-342900" algn="just">
                <a:buSzPct val="100000"/>
                <a:buFont typeface="Arial"/>
                <a:buChar char="•"/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Help out to make better business decisions.</a:t>
              </a:r>
            </a:p>
            <a:p>
              <a:pPr marL="342900" indent="-342900" algn="just">
                <a:buSzPct val="100000"/>
                <a:buFont typeface="Arial"/>
                <a:buChar char="•"/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Help analyse customer trends satisfaction, which can lead to new and better products and services.</a:t>
              </a:r>
            </a:p>
            <a:p>
              <a:pPr marL="342900" indent="-342900" algn="just">
                <a:buSzPct val="100000"/>
                <a:buFont typeface="Arial"/>
                <a:buChar char="•"/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Gives better insight of customer  base.</a:t>
              </a:r>
            </a:p>
          </p:txBody>
        </p:sp>
      </p:grpSp>
      <p:grpSp>
        <p:nvGrpSpPr>
          <p:cNvPr id="128" name="TextBox 38"/>
          <p:cNvGrpSpPr/>
          <p:nvPr/>
        </p:nvGrpSpPr>
        <p:grpSpPr>
          <a:xfrm>
            <a:off x="8217273" y="571358"/>
            <a:ext cx="3435659" cy="5551200"/>
            <a:chOff x="0" y="0"/>
            <a:chExt cx="3435658" cy="5551200"/>
          </a:xfrm>
        </p:grpSpPr>
        <p:grpSp>
          <p:nvGrpSpPr>
            <p:cNvPr id="126" name="Group"/>
            <p:cNvGrpSpPr/>
            <p:nvPr/>
          </p:nvGrpSpPr>
          <p:grpSpPr>
            <a:xfrm>
              <a:off x="-1" y="0"/>
              <a:ext cx="3435660" cy="5551201"/>
              <a:chOff x="0" y="0"/>
              <a:chExt cx="3435658" cy="5551199"/>
            </a:xfrm>
          </p:grpSpPr>
          <p:sp>
            <p:nvSpPr>
              <p:cNvPr id="124" name="Shape"/>
              <p:cNvSpPr/>
              <p:nvPr/>
            </p:nvSpPr>
            <p:spPr>
              <a:xfrm>
                <a:off x="-1" y="0"/>
                <a:ext cx="3435659" cy="5551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8937"/>
                    </a:lnTo>
                    <a:lnTo>
                      <a:pt x="1729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90A2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sz="3600">
                    <a:latin typeface="Cambria"/>
                    <a:ea typeface="Cambria"/>
                    <a:cs typeface="Cambria"/>
                    <a:sym typeface="Cambria"/>
                  </a:defRPr>
                </a:pPr>
              </a:p>
            </p:txBody>
          </p:sp>
          <p:sp>
            <p:nvSpPr>
              <p:cNvPr id="125" name="Triangle"/>
              <p:cNvSpPr/>
              <p:nvPr/>
            </p:nvSpPr>
            <p:spPr>
              <a:xfrm>
                <a:off x="2751275" y="4866817"/>
                <a:ext cx="684384" cy="684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32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sz="3600">
                    <a:latin typeface="Cambria"/>
                    <a:ea typeface="Cambria"/>
                    <a:cs typeface="Cambria"/>
                    <a:sym typeface="Cambria"/>
                  </a:defRPr>
                </a:pPr>
              </a:p>
            </p:txBody>
          </p:sp>
        </p:grpSp>
        <p:sp>
          <p:nvSpPr>
            <p:cNvPr id="127" name="PROBLEM STATEMENT…"/>
            <p:cNvSpPr txBox="1"/>
            <p:nvPr/>
          </p:nvSpPr>
          <p:spPr>
            <a:xfrm>
              <a:off x="45719" y="0"/>
              <a:ext cx="3344220" cy="471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6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PROBLEM STATEMENT</a:t>
              </a:r>
              <a:endParaRPr sz="2400"/>
            </a:p>
            <a:p>
              <a:pPr algn="just"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</a:p>
            <a:p>
              <a:pPr algn="just"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Develop a report by Extracting-Transforming-Loading of data which contains Sales trend by Year, Quarter, Month and find relationship through data to understand and analyse the facts.</a:t>
              </a:r>
            </a:p>
          </p:txBody>
        </p:sp>
      </p:grpSp>
      <p:grpSp>
        <p:nvGrpSpPr>
          <p:cNvPr id="133" name="TextBox 39"/>
          <p:cNvGrpSpPr/>
          <p:nvPr/>
        </p:nvGrpSpPr>
        <p:grpSpPr>
          <a:xfrm>
            <a:off x="539067" y="571359"/>
            <a:ext cx="3435660" cy="5550458"/>
            <a:chOff x="0" y="0"/>
            <a:chExt cx="3435658" cy="5550456"/>
          </a:xfrm>
        </p:grpSpPr>
        <p:grpSp>
          <p:nvGrpSpPr>
            <p:cNvPr id="131" name="Group"/>
            <p:cNvGrpSpPr/>
            <p:nvPr/>
          </p:nvGrpSpPr>
          <p:grpSpPr>
            <a:xfrm>
              <a:off x="-1" y="-1"/>
              <a:ext cx="3435660" cy="5550458"/>
              <a:chOff x="0" y="0"/>
              <a:chExt cx="3435658" cy="5550456"/>
            </a:xfrm>
          </p:grpSpPr>
          <p:sp>
            <p:nvSpPr>
              <p:cNvPr id="129" name="Shape"/>
              <p:cNvSpPr/>
              <p:nvPr/>
            </p:nvSpPr>
            <p:spPr>
              <a:xfrm>
                <a:off x="-1" y="-1"/>
                <a:ext cx="3435659" cy="5550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9372"/>
                    </a:lnTo>
                    <a:lnTo>
                      <a:pt x="180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7EB2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</a:p>
            </p:txBody>
          </p:sp>
          <p:sp>
            <p:nvSpPr>
              <p:cNvPr id="130" name="Triangle"/>
              <p:cNvSpPr/>
              <p:nvPr/>
            </p:nvSpPr>
            <p:spPr>
              <a:xfrm>
                <a:off x="2863037" y="4977835"/>
                <a:ext cx="572622" cy="572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320" y="432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</a:p>
            </p:txBody>
          </p:sp>
        </p:grpSp>
        <p:sp>
          <p:nvSpPr>
            <p:cNvPr id="132" name="OBJECTIVE…"/>
            <p:cNvSpPr txBox="1"/>
            <p:nvPr/>
          </p:nvSpPr>
          <p:spPr>
            <a:xfrm>
              <a:off x="45719" y="0"/>
              <a:ext cx="3344220" cy="482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z="32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OBJECTIVE</a:t>
              </a:r>
            </a:p>
            <a:p>
              <a:pPr algn="just"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</a:p>
            <a:p>
              <a:pPr algn="just">
                <a:defRPr sz="2400">
                  <a:latin typeface="Cambria"/>
                  <a:ea typeface="Cambria"/>
                  <a:cs typeface="Cambria"/>
                  <a:sym typeface="Cambria"/>
                </a:defRPr>
              </a:pPr>
              <a:r>
                <a:t>Sales management has gained importance to meet increasing competition and the need for improved methods of distribution to reduce cost and to increase profits. Find sales and profit trends month-wise, quarter-wise and year-wise.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Freeform 19"/>
          <p:cNvSpPr/>
          <p:nvPr/>
        </p:nvSpPr>
        <p:spPr>
          <a:xfrm rot="2700000">
            <a:off x="11788941" y="6342352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137" name="TextBox 4"/>
          <p:cNvSpPr txBox="1"/>
          <p:nvPr/>
        </p:nvSpPr>
        <p:spPr>
          <a:xfrm>
            <a:off x="11953173" y="6490058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3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225" y="1046012"/>
            <a:ext cx="10455548" cy="512108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7"/>
          <p:cNvSpPr txBox="1"/>
          <p:nvPr/>
        </p:nvSpPr>
        <p:spPr>
          <a:xfrm>
            <a:off x="3925408" y="169062"/>
            <a:ext cx="3922452" cy="688341"/>
          </a:xfrm>
          <a:prstGeom prst="rect">
            <a:avLst/>
          </a:prstGeom>
          <a:gradFill>
            <a:gsLst>
              <a:gs pos="0">
                <a:srgbClr val="6FACB7"/>
              </a:gs>
              <a:gs pos="50000">
                <a:srgbClr val="56A5B2"/>
              </a:gs>
              <a:gs pos="100000">
                <a:srgbClr val="4795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0" dist="38100" dir="2700000">
                    <a:schemeClr val="accent2"/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reeform 37"/>
          <p:cNvSpPr/>
          <p:nvPr/>
        </p:nvSpPr>
        <p:spPr>
          <a:xfrm rot="2700000">
            <a:off x="11788943" y="6333473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143" name="TextBox 4"/>
          <p:cNvSpPr txBox="1"/>
          <p:nvPr/>
        </p:nvSpPr>
        <p:spPr>
          <a:xfrm>
            <a:off x="11953173" y="6490058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4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75590" t="0" r="0" b="0"/>
          <a:stretch>
            <a:fillRect/>
          </a:stretch>
        </p:blipFill>
        <p:spPr>
          <a:xfrm>
            <a:off x="7722676" y="4244578"/>
            <a:ext cx="2677608" cy="151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75154" b="0"/>
          <a:stretch>
            <a:fillRect/>
          </a:stretch>
        </p:blipFill>
        <p:spPr>
          <a:xfrm>
            <a:off x="2055166" y="2017726"/>
            <a:ext cx="2725475" cy="151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50313" t="0" r="24842" b="0"/>
          <a:stretch>
            <a:fillRect/>
          </a:stretch>
        </p:blipFill>
        <p:spPr>
          <a:xfrm>
            <a:off x="3910033" y="4244578"/>
            <a:ext cx="2725446" cy="151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25088" t="0" r="50064" b="0"/>
          <a:stretch>
            <a:fillRect/>
          </a:stretch>
        </p:blipFill>
        <p:spPr>
          <a:xfrm>
            <a:off x="5816353" y="2017726"/>
            <a:ext cx="2725446" cy="151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10"/>
          <p:cNvSpPr txBox="1"/>
          <p:nvPr/>
        </p:nvSpPr>
        <p:spPr>
          <a:xfrm>
            <a:off x="3901154" y="140318"/>
            <a:ext cx="3302495" cy="688341"/>
          </a:xfrm>
          <a:prstGeom prst="rect">
            <a:avLst/>
          </a:prstGeom>
          <a:gradFill>
            <a:gsLst>
              <a:gs pos="0">
                <a:srgbClr val="6FACB7"/>
              </a:gs>
              <a:gs pos="50000">
                <a:srgbClr val="56A5B2"/>
              </a:gs>
              <a:gs pos="100000">
                <a:srgbClr val="4795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0" dist="38100" dir="2700000">
                    <a:schemeClr val="accent2"/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Quick Insight</a:t>
            </a:r>
          </a:p>
        </p:txBody>
      </p:sp>
      <p:sp>
        <p:nvSpPr>
          <p:cNvPr id="149" name="TextBox 11"/>
          <p:cNvSpPr txBox="1"/>
          <p:nvPr/>
        </p:nvSpPr>
        <p:spPr>
          <a:xfrm>
            <a:off x="1223058" y="1014559"/>
            <a:ext cx="8658688" cy="3581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Yearly analysis of customers, total items sold, total sales and total profit over the years.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 120"/>
          <p:cNvGrpSpPr/>
          <p:nvPr/>
        </p:nvGrpSpPr>
        <p:grpSpPr>
          <a:xfrm>
            <a:off x="1643614" y="377930"/>
            <a:ext cx="7262126" cy="6003512"/>
            <a:chOff x="0" y="0"/>
            <a:chExt cx="7262125" cy="6003511"/>
          </a:xfrm>
        </p:grpSpPr>
        <p:pic>
          <p:nvPicPr>
            <p:cNvPr id="152" name="Picture 121" descr="Picture 12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62126" cy="6003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Rectangle 122"/>
            <p:cNvSpPr/>
            <p:nvPr/>
          </p:nvSpPr>
          <p:spPr>
            <a:xfrm>
              <a:off x="3279103" y="4419513"/>
              <a:ext cx="703918" cy="419004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5" name="Rectangle 123"/>
          <p:cNvSpPr/>
          <p:nvPr/>
        </p:nvSpPr>
        <p:spPr>
          <a:xfrm>
            <a:off x="1926251" y="621192"/>
            <a:ext cx="6682877" cy="37392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108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156" name="Chart 12"/>
          <p:cNvGraphicFramePr/>
          <p:nvPr/>
        </p:nvGraphicFramePr>
        <p:xfrm>
          <a:off x="2374430" y="644986"/>
          <a:ext cx="4303216" cy="361516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pic>
        <p:nvPicPr>
          <p:cNvPr id="157" name="Picture 140" descr="Picture 14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28048" y="0"/>
            <a:ext cx="466395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ctangle 139"/>
          <p:cNvSpPr/>
          <p:nvPr/>
        </p:nvSpPr>
        <p:spPr>
          <a:xfrm>
            <a:off x="7528048" y="-1"/>
            <a:ext cx="4663953" cy="6858001"/>
          </a:xfrm>
          <a:prstGeom prst="rect">
            <a:avLst/>
          </a:prstGeom>
          <a:solidFill>
            <a:srgbClr val="30353F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Oval 34"/>
          <p:cNvSpPr/>
          <p:nvPr/>
        </p:nvSpPr>
        <p:spPr>
          <a:xfrm>
            <a:off x="8914634" y="832629"/>
            <a:ext cx="1620451" cy="162044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TextBox 144"/>
          <p:cNvSpPr txBox="1"/>
          <p:nvPr/>
        </p:nvSpPr>
        <p:spPr>
          <a:xfrm>
            <a:off x="8002030" y="3238957"/>
            <a:ext cx="388620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The profit in 2017 was $13M USD, which dropped sharply to $4M USD in 2018, representing only 30% of the previous year’s profit. However, in 2019, the profit rebounded to $11M USD, which was 275% higher than the 2018 figure and 84% of the 2017 level. </a:t>
            </a:r>
          </a:p>
        </p:txBody>
      </p:sp>
      <p:sp>
        <p:nvSpPr>
          <p:cNvPr id="161" name="Straight Connector 150"/>
          <p:cNvSpPr/>
          <p:nvPr/>
        </p:nvSpPr>
        <p:spPr>
          <a:xfrm>
            <a:off x="8991599" y="2790394"/>
            <a:ext cx="1463041" cy="1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Straight Connector 151"/>
          <p:cNvSpPr/>
          <p:nvPr/>
        </p:nvSpPr>
        <p:spPr>
          <a:xfrm>
            <a:off x="9347734" y="5795178"/>
            <a:ext cx="750772" cy="1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Freeform 34"/>
          <p:cNvSpPr/>
          <p:nvPr/>
        </p:nvSpPr>
        <p:spPr>
          <a:xfrm>
            <a:off x="9347734" y="1266044"/>
            <a:ext cx="750773" cy="753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85" y="5558"/>
                </a:moveTo>
                <a:cubicBezTo>
                  <a:pt x="19860" y="4978"/>
                  <a:pt x="20292" y="4124"/>
                  <a:pt x="20292" y="3164"/>
                </a:cubicBezTo>
                <a:cubicBezTo>
                  <a:pt x="20292" y="1424"/>
                  <a:pt x="18868" y="0"/>
                  <a:pt x="17128" y="0"/>
                </a:cubicBezTo>
                <a:cubicBezTo>
                  <a:pt x="15388" y="0"/>
                  <a:pt x="13964" y="1424"/>
                  <a:pt x="13964" y="3164"/>
                </a:cubicBezTo>
                <a:cubicBezTo>
                  <a:pt x="13964" y="3164"/>
                  <a:pt x="13964" y="3164"/>
                  <a:pt x="13964" y="3164"/>
                </a:cubicBezTo>
                <a:cubicBezTo>
                  <a:pt x="12962" y="2753"/>
                  <a:pt x="11897" y="2531"/>
                  <a:pt x="10800" y="2531"/>
                </a:cubicBezTo>
                <a:cubicBezTo>
                  <a:pt x="9703" y="2531"/>
                  <a:pt x="8606" y="2753"/>
                  <a:pt x="7594" y="3175"/>
                </a:cubicBezTo>
                <a:cubicBezTo>
                  <a:pt x="7594" y="3164"/>
                  <a:pt x="7594" y="3164"/>
                  <a:pt x="7594" y="3164"/>
                </a:cubicBezTo>
                <a:cubicBezTo>
                  <a:pt x="7594" y="1424"/>
                  <a:pt x="6170" y="0"/>
                  <a:pt x="4430" y="0"/>
                </a:cubicBezTo>
                <a:cubicBezTo>
                  <a:pt x="2689" y="0"/>
                  <a:pt x="1266" y="1424"/>
                  <a:pt x="1266" y="3164"/>
                </a:cubicBezTo>
                <a:cubicBezTo>
                  <a:pt x="1266" y="4124"/>
                  <a:pt x="1698" y="4989"/>
                  <a:pt x="2373" y="5569"/>
                </a:cubicBezTo>
                <a:cubicBezTo>
                  <a:pt x="960" y="6307"/>
                  <a:pt x="0" y="7794"/>
                  <a:pt x="0" y="9492"/>
                </a:cubicBezTo>
                <a:cubicBezTo>
                  <a:pt x="0" y="9840"/>
                  <a:pt x="285" y="10125"/>
                  <a:pt x="633" y="10125"/>
                </a:cubicBezTo>
                <a:cubicBezTo>
                  <a:pt x="2552" y="10125"/>
                  <a:pt x="2552" y="10125"/>
                  <a:pt x="2552" y="10125"/>
                </a:cubicBezTo>
                <a:cubicBezTo>
                  <a:pt x="2542" y="10336"/>
                  <a:pt x="2531" y="10547"/>
                  <a:pt x="2531" y="10758"/>
                </a:cubicBezTo>
                <a:cubicBezTo>
                  <a:pt x="2531" y="14101"/>
                  <a:pt x="4525" y="16959"/>
                  <a:pt x="7267" y="18246"/>
                </a:cubicBezTo>
                <a:cubicBezTo>
                  <a:pt x="6655" y="19027"/>
                  <a:pt x="6328" y="19976"/>
                  <a:pt x="6328" y="20967"/>
                </a:cubicBezTo>
                <a:cubicBezTo>
                  <a:pt x="6328" y="21315"/>
                  <a:pt x="6613" y="21600"/>
                  <a:pt x="6961" y="21600"/>
                </a:cubicBezTo>
                <a:cubicBezTo>
                  <a:pt x="14597" y="21600"/>
                  <a:pt x="14597" y="21600"/>
                  <a:pt x="14597" y="21600"/>
                </a:cubicBezTo>
                <a:cubicBezTo>
                  <a:pt x="14945" y="21600"/>
                  <a:pt x="15230" y="21315"/>
                  <a:pt x="15230" y="20967"/>
                </a:cubicBezTo>
                <a:cubicBezTo>
                  <a:pt x="15230" y="19944"/>
                  <a:pt x="14882" y="18995"/>
                  <a:pt x="14312" y="18236"/>
                </a:cubicBezTo>
                <a:cubicBezTo>
                  <a:pt x="17075" y="16928"/>
                  <a:pt x="19027" y="14059"/>
                  <a:pt x="19027" y="10758"/>
                </a:cubicBezTo>
                <a:cubicBezTo>
                  <a:pt x="19027" y="10547"/>
                  <a:pt x="19016" y="10336"/>
                  <a:pt x="19005" y="10125"/>
                </a:cubicBezTo>
                <a:cubicBezTo>
                  <a:pt x="20967" y="10125"/>
                  <a:pt x="20967" y="10125"/>
                  <a:pt x="20967" y="10125"/>
                </a:cubicBezTo>
                <a:cubicBezTo>
                  <a:pt x="21315" y="10125"/>
                  <a:pt x="21600" y="9840"/>
                  <a:pt x="21600" y="9492"/>
                </a:cubicBezTo>
                <a:cubicBezTo>
                  <a:pt x="21600" y="7784"/>
                  <a:pt x="20619" y="6296"/>
                  <a:pt x="19185" y="5558"/>
                </a:cubicBezTo>
                <a:close/>
                <a:moveTo>
                  <a:pt x="17128" y="1266"/>
                </a:moveTo>
                <a:cubicBezTo>
                  <a:pt x="18172" y="1266"/>
                  <a:pt x="19027" y="2120"/>
                  <a:pt x="19027" y="3164"/>
                </a:cubicBezTo>
                <a:cubicBezTo>
                  <a:pt x="19027" y="4208"/>
                  <a:pt x="18172" y="5063"/>
                  <a:pt x="17128" y="5063"/>
                </a:cubicBezTo>
                <a:cubicBezTo>
                  <a:pt x="16084" y="5063"/>
                  <a:pt x="15230" y="4208"/>
                  <a:pt x="15230" y="3164"/>
                </a:cubicBezTo>
                <a:cubicBezTo>
                  <a:pt x="15230" y="2120"/>
                  <a:pt x="16084" y="1266"/>
                  <a:pt x="17128" y="1266"/>
                </a:cubicBezTo>
                <a:close/>
                <a:moveTo>
                  <a:pt x="4430" y="1266"/>
                </a:moveTo>
                <a:cubicBezTo>
                  <a:pt x="5474" y="1266"/>
                  <a:pt x="6328" y="2120"/>
                  <a:pt x="6328" y="3164"/>
                </a:cubicBezTo>
                <a:cubicBezTo>
                  <a:pt x="6328" y="4208"/>
                  <a:pt x="5474" y="5063"/>
                  <a:pt x="4430" y="5063"/>
                </a:cubicBezTo>
                <a:cubicBezTo>
                  <a:pt x="3386" y="5063"/>
                  <a:pt x="2531" y="4208"/>
                  <a:pt x="2531" y="3164"/>
                </a:cubicBezTo>
                <a:cubicBezTo>
                  <a:pt x="2531" y="2120"/>
                  <a:pt x="3386" y="1266"/>
                  <a:pt x="4430" y="1266"/>
                </a:cubicBezTo>
                <a:close/>
                <a:moveTo>
                  <a:pt x="1329" y="8859"/>
                </a:moveTo>
                <a:cubicBezTo>
                  <a:pt x="1624" y="7414"/>
                  <a:pt x="2900" y="6328"/>
                  <a:pt x="4430" y="6328"/>
                </a:cubicBezTo>
                <a:cubicBezTo>
                  <a:pt x="5959" y="6328"/>
                  <a:pt x="7235" y="7414"/>
                  <a:pt x="7530" y="8859"/>
                </a:cubicBezTo>
                <a:lnTo>
                  <a:pt x="1329" y="8859"/>
                </a:lnTo>
                <a:close/>
                <a:moveTo>
                  <a:pt x="7657" y="20334"/>
                </a:moveTo>
                <a:cubicBezTo>
                  <a:pt x="7963" y="18889"/>
                  <a:pt x="9281" y="17761"/>
                  <a:pt x="10800" y="17761"/>
                </a:cubicBezTo>
                <a:cubicBezTo>
                  <a:pt x="12329" y="17761"/>
                  <a:pt x="13616" y="18868"/>
                  <a:pt x="13901" y="20334"/>
                </a:cubicBezTo>
                <a:lnTo>
                  <a:pt x="7657" y="20334"/>
                </a:lnTo>
                <a:close/>
                <a:moveTo>
                  <a:pt x="8859" y="14597"/>
                </a:moveTo>
                <a:cubicBezTo>
                  <a:pt x="8859" y="13563"/>
                  <a:pt x="9745" y="12698"/>
                  <a:pt x="10800" y="12698"/>
                </a:cubicBezTo>
                <a:cubicBezTo>
                  <a:pt x="11844" y="12698"/>
                  <a:pt x="12698" y="13553"/>
                  <a:pt x="12698" y="14597"/>
                </a:cubicBezTo>
                <a:cubicBezTo>
                  <a:pt x="12698" y="15641"/>
                  <a:pt x="11844" y="16495"/>
                  <a:pt x="10800" y="16495"/>
                </a:cubicBezTo>
                <a:cubicBezTo>
                  <a:pt x="9745" y="16495"/>
                  <a:pt x="8859" y="15630"/>
                  <a:pt x="8859" y="14597"/>
                </a:cubicBezTo>
                <a:close/>
                <a:moveTo>
                  <a:pt x="13321" y="17286"/>
                </a:moveTo>
                <a:cubicBezTo>
                  <a:pt x="13173" y="17181"/>
                  <a:pt x="13015" y="17086"/>
                  <a:pt x="12846" y="17002"/>
                </a:cubicBezTo>
                <a:cubicBezTo>
                  <a:pt x="13532" y="16421"/>
                  <a:pt x="13964" y="15557"/>
                  <a:pt x="13964" y="14597"/>
                </a:cubicBezTo>
                <a:cubicBezTo>
                  <a:pt x="13964" y="12857"/>
                  <a:pt x="12540" y="11433"/>
                  <a:pt x="10800" y="11433"/>
                </a:cubicBezTo>
                <a:cubicBezTo>
                  <a:pt x="9049" y="11433"/>
                  <a:pt x="7594" y="12846"/>
                  <a:pt x="7594" y="14597"/>
                </a:cubicBezTo>
                <a:cubicBezTo>
                  <a:pt x="7594" y="15441"/>
                  <a:pt x="7931" y="16242"/>
                  <a:pt x="8543" y="16843"/>
                </a:cubicBezTo>
                <a:cubicBezTo>
                  <a:pt x="8606" y="16896"/>
                  <a:pt x="8670" y="16959"/>
                  <a:pt x="8733" y="17012"/>
                </a:cubicBezTo>
                <a:cubicBezTo>
                  <a:pt x="8575" y="17096"/>
                  <a:pt x="8416" y="17191"/>
                  <a:pt x="8258" y="17297"/>
                </a:cubicBezTo>
                <a:cubicBezTo>
                  <a:pt x="5579" y="16263"/>
                  <a:pt x="3797" y="13669"/>
                  <a:pt x="3797" y="10758"/>
                </a:cubicBezTo>
                <a:cubicBezTo>
                  <a:pt x="3797" y="10547"/>
                  <a:pt x="3807" y="10336"/>
                  <a:pt x="3829" y="10125"/>
                </a:cubicBezTo>
                <a:cubicBezTo>
                  <a:pt x="8227" y="10125"/>
                  <a:pt x="8227" y="10125"/>
                  <a:pt x="8227" y="10125"/>
                </a:cubicBezTo>
                <a:cubicBezTo>
                  <a:pt x="8575" y="10125"/>
                  <a:pt x="8859" y="9840"/>
                  <a:pt x="8859" y="9492"/>
                </a:cubicBezTo>
                <a:cubicBezTo>
                  <a:pt x="8859" y="7794"/>
                  <a:pt x="7900" y="6307"/>
                  <a:pt x="6486" y="5569"/>
                </a:cubicBezTo>
                <a:cubicBezTo>
                  <a:pt x="6729" y="5358"/>
                  <a:pt x="6950" y="5105"/>
                  <a:pt x="7119" y="4830"/>
                </a:cubicBezTo>
                <a:cubicBezTo>
                  <a:pt x="8205" y="4166"/>
                  <a:pt x="9503" y="3797"/>
                  <a:pt x="10800" y="3797"/>
                </a:cubicBezTo>
                <a:cubicBezTo>
                  <a:pt x="12087" y="3797"/>
                  <a:pt x="13342" y="4155"/>
                  <a:pt x="14439" y="4830"/>
                </a:cubicBezTo>
                <a:cubicBezTo>
                  <a:pt x="14607" y="5105"/>
                  <a:pt x="14829" y="5358"/>
                  <a:pt x="15071" y="5569"/>
                </a:cubicBezTo>
                <a:cubicBezTo>
                  <a:pt x="13658" y="6307"/>
                  <a:pt x="12698" y="7794"/>
                  <a:pt x="12698" y="9492"/>
                </a:cubicBezTo>
                <a:cubicBezTo>
                  <a:pt x="12698" y="9840"/>
                  <a:pt x="12983" y="10125"/>
                  <a:pt x="13331" y="10125"/>
                </a:cubicBezTo>
                <a:cubicBezTo>
                  <a:pt x="17729" y="10125"/>
                  <a:pt x="17729" y="10125"/>
                  <a:pt x="17729" y="10125"/>
                </a:cubicBezTo>
                <a:cubicBezTo>
                  <a:pt x="17750" y="10336"/>
                  <a:pt x="17761" y="10547"/>
                  <a:pt x="17761" y="10758"/>
                </a:cubicBezTo>
                <a:cubicBezTo>
                  <a:pt x="17761" y="13669"/>
                  <a:pt x="15989" y="16253"/>
                  <a:pt x="13321" y="17286"/>
                </a:cubicBezTo>
                <a:close/>
                <a:moveTo>
                  <a:pt x="14027" y="8859"/>
                </a:moveTo>
                <a:cubicBezTo>
                  <a:pt x="14323" y="7414"/>
                  <a:pt x="15599" y="6328"/>
                  <a:pt x="17128" y="6328"/>
                </a:cubicBezTo>
                <a:cubicBezTo>
                  <a:pt x="18679" y="6328"/>
                  <a:pt x="19976" y="7414"/>
                  <a:pt x="20271" y="8859"/>
                </a:cubicBezTo>
                <a:lnTo>
                  <a:pt x="14027" y="8859"/>
                </a:lnTo>
                <a:close/>
              </a:path>
            </a:pathLst>
          </a:custGeom>
          <a:solidFill>
            <a:srgbClr val="30353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4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l="7312" t="0" r="0" b="0"/>
          <a:stretch>
            <a:fillRect/>
          </a:stretch>
        </p:blipFill>
        <p:spPr>
          <a:xfrm>
            <a:off x="1886263" y="620433"/>
            <a:ext cx="5641785" cy="3739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Group 9"/>
          <p:cNvGrpSpPr/>
          <p:nvPr/>
        </p:nvGrpSpPr>
        <p:grpSpPr>
          <a:xfrm>
            <a:off x="613034" y="3316513"/>
            <a:ext cx="1302194" cy="588615"/>
            <a:chOff x="-1" y="0"/>
            <a:chExt cx="1302193" cy="588614"/>
          </a:xfrm>
        </p:grpSpPr>
        <p:sp>
          <p:nvSpPr>
            <p:cNvPr id="165" name="Rectangle 46"/>
            <p:cNvSpPr/>
            <p:nvPr/>
          </p:nvSpPr>
          <p:spPr>
            <a:xfrm>
              <a:off x="301502" y="604"/>
              <a:ext cx="1000691" cy="588011"/>
            </a:xfrm>
            <a:prstGeom prst="rect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Oval 45"/>
            <p:cNvSpPr/>
            <p:nvPr/>
          </p:nvSpPr>
          <p:spPr>
            <a:xfrm flipH="1">
              <a:off x="-2" y="-1"/>
              <a:ext cx="588014" cy="588014"/>
            </a:xfrm>
            <a:prstGeom prst="ellipse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8" name="TextBox 7"/>
          <p:cNvSpPr txBox="1"/>
          <p:nvPr/>
        </p:nvSpPr>
        <p:spPr>
          <a:xfrm>
            <a:off x="870530" y="3379685"/>
            <a:ext cx="90925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2017</a:t>
            </a:r>
          </a:p>
        </p:txBody>
      </p:sp>
      <p:grpSp>
        <p:nvGrpSpPr>
          <p:cNvPr id="171" name="Group 50"/>
          <p:cNvGrpSpPr/>
          <p:nvPr/>
        </p:nvGrpSpPr>
        <p:grpSpPr>
          <a:xfrm>
            <a:off x="602011" y="1149082"/>
            <a:ext cx="1302194" cy="588615"/>
            <a:chOff x="-1" y="0"/>
            <a:chExt cx="1302193" cy="588614"/>
          </a:xfrm>
        </p:grpSpPr>
        <p:sp>
          <p:nvSpPr>
            <p:cNvPr id="169" name="Rectangle 51"/>
            <p:cNvSpPr/>
            <p:nvPr/>
          </p:nvSpPr>
          <p:spPr>
            <a:xfrm>
              <a:off x="301502" y="604"/>
              <a:ext cx="1000691" cy="588011"/>
            </a:xfrm>
            <a:prstGeom prst="rect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Oval 52"/>
            <p:cNvSpPr/>
            <p:nvPr/>
          </p:nvSpPr>
          <p:spPr>
            <a:xfrm flipH="1">
              <a:off x="-2" y="-1"/>
              <a:ext cx="588014" cy="588014"/>
            </a:xfrm>
            <a:prstGeom prst="ellipse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2" name="TextBox 38"/>
          <p:cNvSpPr txBox="1"/>
          <p:nvPr/>
        </p:nvSpPr>
        <p:spPr>
          <a:xfrm>
            <a:off x="882958" y="1212254"/>
            <a:ext cx="90925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2019</a:t>
            </a:r>
          </a:p>
        </p:txBody>
      </p:sp>
      <p:grpSp>
        <p:nvGrpSpPr>
          <p:cNvPr id="175" name="Group 47"/>
          <p:cNvGrpSpPr/>
          <p:nvPr/>
        </p:nvGrpSpPr>
        <p:grpSpPr>
          <a:xfrm>
            <a:off x="607523" y="2227870"/>
            <a:ext cx="1302194" cy="588616"/>
            <a:chOff x="-1" y="0"/>
            <a:chExt cx="1302193" cy="588614"/>
          </a:xfrm>
        </p:grpSpPr>
        <p:sp>
          <p:nvSpPr>
            <p:cNvPr id="173" name="Rectangle 48"/>
            <p:cNvSpPr/>
            <p:nvPr/>
          </p:nvSpPr>
          <p:spPr>
            <a:xfrm>
              <a:off x="301502" y="604"/>
              <a:ext cx="1000691" cy="588011"/>
            </a:xfrm>
            <a:prstGeom prst="rect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Oval 49"/>
            <p:cNvSpPr/>
            <p:nvPr/>
          </p:nvSpPr>
          <p:spPr>
            <a:xfrm flipH="1">
              <a:off x="-2" y="-1"/>
              <a:ext cx="588014" cy="588014"/>
            </a:xfrm>
            <a:prstGeom prst="ellipse">
              <a:avLst/>
            </a:prstGeom>
            <a:solidFill>
              <a:srgbClr val="98A3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6" name="TextBox 53"/>
          <p:cNvSpPr txBox="1"/>
          <p:nvPr/>
        </p:nvSpPr>
        <p:spPr>
          <a:xfrm>
            <a:off x="865017" y="2295971"/>
            <a:ext cx="90925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3" descr="Picture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ctangle 103"/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30353F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4" name="Group 7"/>
          <p:cNvGrpSpPr/>
          <p:nvPr/>
        </p:nvGrpSpPr>
        <p:grpSpPr>
          <a:xfrm>
            <a:off x="9912263" y="2010673"/>
            <a:ext cx="1281513" cy="487739"/>
            <a:chOff x="0" y="0"/>
            <a:chExt cx="1281511" cy="487738"/>
          </a:xfrm>
        </p:grpSpPr>
        <p:sp>
          <p:nvSpPr>
            <p:cNvPr id="180" name="Freeform 54"/>
            <p:cNvSpPr/>
            <p:nvPr/>
          </p:nvSpPr>
          <p:spPr>
            <a:xfrm>
              <a:off x="0" y="-1"/>
              <a:ext cx="1281513" cy="48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68" y="0"/>
                  </a:lnTo>
                  <a:lnTo>
                    <a:pt x="17268" y="59"/>
                  </a:lnTo>
                  <a:lnTo>
                    <a:pt x="17490" y="0"/>
                  </a:lnTo>
                  <a:cubicBezTo>
                    <a:pt x="19760" y="0"/>
                    <a:pt x="21600" y="4835"/>
                    <a:pt x="21600" y="10800"/>
                  </a:cubicBezTo>
                  <a:cubicBezTo>
                    <a:pt x="21600" y="16765"/>
                    <a:pt x="19760" y="21600"/>
                    <a:pt x="17490" y="21600"/>
                  </a:cubicBezTo>
                  <a:lnTo>
                    <a:pt x="17268" y="21541"/>
                  </a:lnTo>
                  <a:lnTo>
                    <a:pt x="1726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035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83" name="Group 72"/>
            <p:cNvGrpSpPr/>
            <p:nvPr/>
          </p:nvGrpSpPr>
          <p:grpSpPr>
            <a:xfrm>
              <a:off x="926333" y="132559"/>
              <a:ext cx="222622" cy="222621"/>
              <a:chOff x="0" y="0"/>
              <a:chExt cx="222620" cy="222620"/>
            </a:xfrm>
          </p:grpSpPr>
          <p:sp>
            <p:nvSpPr>
              <p:cNvPr id="181" name="Freeform 5"/>
              <p:cNvSpPr/>
              <p:nvPr/>
            </p:nvSpPr>
            <p:spPr>
              <a:xfrm flipH="1">
                <a:off x="78756" y="26252"/>
                <a:ext cx="38855" cy="399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000" y="14479"/>
                    </a:moveTo>
                    <a:cubicBezTo>
                      <a:pt x="7200" y="14479"/>
                      <a:pt x="7200" y="14479"/>
                      <a:pt x="7200" y="14479"/>
                    </a:cubicBezTo>
                    <a:cubicBezTo>
                      <a:pt x="7200" y="3560"/>
                      <a:pt x="7200" y="3560"/>
                      <a:pt x="7200" y="3560"/>
                    </a:cubicBezTo>
                    <a:cubicBezTo>
                      <a:pt x="7200" y="1602"/>
                      <a:pt x="5580" y="0"/>
                      <a:pt x="3600" y="0"/>
                    </a:cubicBezTo>
                    <a:cubicBezTo>
                      <a:pt x="1620" y="0"/>
                      <a:pt x="0" y="1602"/>
                      <a:pt x="0" y="3560"/>
                    </a:cubicBezTo>
                    <a:cubicBezTo>
                      <a:pt x="0" y="18040"/>
                      <a:pt x="0" y="18040"/>
                      <a:pt x="0" y="18040"/>
                    </a:cubicBezTo>
                    <a:cubicBezTo>
                      <a:pt x="0" y="19998"/>
                      <a:pt x="1620" y="21600"/>
                      <a:pt x="3600" y="21600"/>
                    </a:cubicBezTo>
                    <a:cubicBezTo>
                      <a:pt x="18000" y="21600"/>
                      <a:pt x="18000" y="21600"/>
                      <a:pt x="18000" y="21600"/>
                    </a:cubicBezTo>
                    <a:cubicBezTo>
                      <a:pt x="19980" y="21600"/>
                      <a:pt x="21600" y="19998"/>
                      <a:pt x="21600" y="18040"/>
                    </a:cubicBezTo>
                    <a:cubicBezTo>
                      <a:pt x="21600" y="16081"/>
                      <a:pt x="19980" y="14479"/>
                      <a:pt x="18000" y="144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2" name="Freeform 6"/>
              <p:cNvSpPr/>
              <p:nvPr/>
            </p:nvSpPr>
            <p:spPr>
              <a:xfrm flipH="1">
                <a:off x="0" y="0"/>
                <a:ext cx="222621" cy="222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069" y="15335"/>
                    </a:moveTo>
                    <a:cubicBezTo>
                      <a:pt x="19069" y="14639"/>
                      <a:pt x="19069" y="14639"/>
                      <a:pt x="19069" y="14639"/>
                    </a:cubicBezTo>
                    <a:cubicBezTo>
                      <a:pt x="19069" y="13595"/>
                      <a:pt x="18214" y="12741"/>
                      <a:pt x="17170" y="12741"/>
                    </a:cubicBezTo>
                    <a:cubicBezTo>
                      <a:pt x="11433" y="12741"/>
                      <a:pt x="11433" y="12741"/>
                      <a:pt x="11433" y="12741"/>
                    </a:cubicBezTo>
                    <a:cubicBezTo>
                      <a:pt x="11433" y="11443"/>
                      <a:pt x="11433" y="11443"/>
                      <a:pt x="11433" y="11443"/>
                    </a:cubicBezTo>
                    <a:cubicBezTo>
                      <a:pt x="14280" y="11116"/>
                      <a:pt x="16495" y="8691"/>
                      <a:pt x="16495" y="5737"/>
                    </a:cubicBezTo>
                    <a:cubicBezTo>
                      <a:pt x="16495" y="2573"/>
                      <a:pt x="13943" y="0"/>
                      <a:pt x="10800" y="0"/>
                    </a:cubicBezTo>
                    <a:cubicBezTo>
                      <a:pt x="7657" y="0"/>
                      <a:pt x="5105" y="2573"/>
                      <a:pt x="5105" y="5737"/>
                    </a:cubicBezTo>
                    <a:cubicBezTo>
                      <a:pt x="5105" y="8691"/>
                      <a:pt x="7320" y="11116"/>
                      <a:pt x="10167" y="11443"/>
                    </a:cubicBezTo>
                    <a:cubicBezTo>
                      <a:pt x="10167" y="12741"/>
                      <a:pt x="10167" y="12741"/>
                      <a:pt x="10167" y="12741"/>
                    </a:cubicBezTo>
                    <a:cubicBezTo>
                      <a:pt x="4430" y="12741"/>
                      <a:pt x="4430" y="12741"/>
                      <a:pt x="4430" y="12741"/>
                    </a:cubicBezTo>
                    <a:cubicBezTo>
                      <a:pt x="3386" y="12741"/>
                      <a:pt x="2531" y="13595"/>
                      <a:pt x="2531" y="14639"/>
                    </a:cubicBezTo>
                    <a:cubicBezTo>
                      <a:pt x="2531" y="15335"/>
                      <a:pt x="2531" y="15335"/>
                      <a:pt x="2531" y="15335"/>
                    </a:cubicBezTo>
                    <a:cubicBezTo>
                      <a:pt x="1086" y="15630"/>
                      <a:pt x="0" y="16907"/>
                      <a:pt x="0" y="18436"/>
                    </a:cubicBezTo>
                    <a:cubicBezTo>
                      <a:pt x="0" y="20176"/>
                      <a:pt x="1424" y="21600"/>
                      <a:pt x="3164" y="21600"/>
                    </a:cubicBezTo>
                    <a:cubicBezTo>
                      <a:pt x="4904" y="21600"/>
                      <a:pt x="6328" y="20176"/>
                      <a:pt x="6328" y="18436"/>
                    </a:cubicBezTo>
                    <a:cubicBezTo>
                      <a:pt x="6328" y="16907"/>
                      <a:pt x="5242" y="15630"/>
                      <a:pt x="3797" y="15335"/>
                    </a:cubicBezTo>
                    <a:cubicBezTo>
                      <a:pt x="3797" y="14639"/>
                      <a:pt x="3797" y="14639"/>
                      <a:pt x="3797" y="14639"/>
                    </a:cubicBezTo>
                    <a:cubicBezTo>
                      <a:pt x="3797" y="14291"/>
                      <a:pt x="4082" y="14006"/>
                      <a:pt x="4430" y="14006"/>
                    </a:cubicBezTo>
                    <a:cubicBezTo>
                      <a:pt x="10167" y="14006"/>
                      <a:pt x="10167" y="14006"/>
                      <a:pt x="10167" y="14006"/>
                    </a:cubicBezTo>
                    <a:cubicBezTo>
                      <a:pt x="10167" y="15335"/>
                      <a:pt x="10167" y="15335"/>
                      <a:pt x="10167" y="15335"/>
                    </a:cubicBezTo>
                    <a:cubicBezTo>
                      <a:pt x="8722" y="15630"/>
                      <a:pt x="7636" y="16907"/>
                      <a:pt x="7636" y="18436"/>
                    </a:cubicBezTo>
                    <a:cubicBezTo>
                      <a:pt x="7636" y="20176"/>
                      <a:pt x="9060" y="21600"/>
                      <a:pt x="10800" y="21600"/>
                    </a:cubicBezTo>
                    <a:cubicBezTo>
                      <a:pt x="12540" y="21600"/>
                      <a:pt x="13964" y="20176"/>
                      <a:pt x="13964" y="18436"/>
                    </a:cubicBezTo>
                    <a:cubicBezTo>
                      <a:pt x="13964" y="16907"/>
                      <a:pt x="12878" y="15630"/>
                      <a:pt x="11433" y="15335"/>
                    </a:cubicBezTo>
                    <a:cubicBezTo>
                      <a:pt x="11433" y="14006"/>
                      <a:pt x="11433" y="14006"/>
                      <a:pt x="11433" y="14006"/>
                    </a:cubicBezTo>
                    <a:cubicBezTo>
                      <a:pt x="17170" y="14006"/>
                      <a:pt x="17170" y="14006"/>
                      <a:pt x="17170" y="14006"/>
                    </a:cubicBezTo>
                    <a:cubicBezTo>
                      <a:pt x="17518" y="14006"/>
                      <a:pt x="17803" y="14291"/>
                      <a:pt x="17803" y="14639"/>
                    </a:cubicBezTo>
                    <a:cubicBezTo>
                      <a:pt x="17803" y="15335"/>
                      <a:pt x="17803" y="15335"/>
                      <a:pt x="17803" y="15335"/>
                    </a:cubicBezTo>
                    <a:cubicBezTo>
                      <a:pt x="16358" y="15630"/>
                      <a:pt x="15272" y="16907"/>
                      <a:pt x="15272" y="18436"/>
                    </a:cubicBezTo>
                    <a:cubicBezTo>
                      <a:pt x="15272" y="20176"/>
                      <a:pt x="16696" y="21600"/>
                      <a:pt x="18436" y="21600"/>
                    </a:cubicBezTo>
                    <a:cubicBezTo>
                      <a:pt x="20176" y="21600"/>
                      <a:pt x="21600" y="20176"/>
                      <a:pt x="21600" y="18436"/>
                    </a:cubicBezTo>
                    <a:cubicBezTo>
                      <a:pt x="21600" y="16907"/>
                      <a:pt x="20514" y="15630"/>
                      <a:pt x="19069" y="15335"/>
                    </a:cubicBezTo>
                    <a:close/>
                    <a:moveTo>
                      <a:pt x="5062" y="18436"/>
                    </a:moveTo>
                    <a:cubicBezTo>
                      <a:pt x="5062" y="19480"/>
                      <a:pt x="4208" y="20334"/>
                      <a:pt x="3164" y="20334"/>
                    </a:cubicBezTo>
                    <a:cubicBezTo>
                      <a:pt x="2120" y="20334"/>
                      <a:pt x="1266" y="19480"/>
                      <a:pt x="1266" y="18436"/>
                    </a:cubicBezTo>
                    <a:cubicBezTo>
                      <a:pt x="1266" y="17392"/>
                      <a:pt x="2120" y="16538"/>
                      <a:pt x="3164" y="16538"/>
                    </a:cubicBezTo>
                    <a:cubicBezTo>
                      <a:pt x="4208" y="16538"/>
                      <a:pt x="5062" y="17392"/>
                      <a:pt x="5062" y="18436"/>
                    </a:cubicBezTo>
                    <a:close/>
                    <a:moveTo>
                      <a:pt x="12698" y="18436"/>
                    </a:moveTo>
                    <a:cubicBezTo>
                      <a:pt x="12698" y="19480"/>
                      <a:pt x="11844" y="20334"/>
                      <a:pt x="10800" y="20334"/>
                    </a:cubicBezTo>
                    <a:cubicBezTo>
                      <a:pt x="9756" y="20334"/>
                      <a:pt x="8902" y="19480"/>
                      <a:pt x="8902" y="18436"/>
                    </a:cubicBezTo>
                    <a:cubicBezTo>
                      <a:pt x="8902" y="17392"/>
                      <a:pt x="9756" y="16538"/>
                      <a:pt x="10800" y="16538"/>
                    </a:cubicBezTo>
                    <a:cubicBezTo>
                      <a:pt x="11844" y="16538"/>
                      <a:pt x="12698" y="17392"/>
                      <a:pt x="12698" y="18436"/>
                    </a:cubicBezTo>
                    <a:close/>
                    <a:moveTo>
                      <a:pt x="10800" y="10209"/>
                    </a:moveTo>
                    <a:cubicBezTo>
                      <a:pt x="8353" y="10209"/>
                      <a:pt x="6370" y="8205"/>
                      <a:pt x="6370" y="5737"/>
                    </a:cubicBezTo>
                    <a:cubicBezTo>
                      <a:pt x="6370" y="3270"/>
                      <a:pt x="8353" y="1266"/>
                      <a:pt x="10800" y="1266"/>
                    </a:cubicBezTo>
                    <a:cubicBezTo>
                      <a:pt x="13247" y="1266"/>
                      <a:pt x="15230" y="3270"/>
                      <a:pt x="15230" y="5737"/>
                    </a:cubicBezTo>
                    <a:cubicBezTo>
                      <a:pt x="15230" y="8205"/>
                      <a:pt x="13247" y="10209"/>
                      <a:pt x="10800" y="10209"/>
                    </a:cubicBezTo>
                    <a:close/>
                    <a:moveTo>
                      <a:pt x="18436" y="20334"/>
                    </a:moveTo>
                    <a:cubicBezTo>
                      <a:pt x="17392" y="20334"/>
                      <a:pt x="16538" y="19480"/>
                      <a:pt x="16538" y="18436"/>
                    </a:cubicBezTo>
                    <a:cubicBezTo>
                      <a:pt x="16538" y="17392"/>
                      <a:pt x="17392" y="16538"/>
                      <a:pt x="18436" y="16538"/>
                    </a:cubicBezTo>
                    <a:cubicBezTo>
                      <a:pt x="19480" y="16538"/>
                      <a:pt x="20334" y="17392"/>
                      <a:pt x="20334" y="18436"/>
                    </a:cubicBezTo>
                    <a:cubicBezTo>
                      <a:pt x="20334" y="19480"/>
                      <a:pt x="19480" y="20334"/>
                      <a:pt x="18436" y="20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0" name="Group 6"/>
          <p:cNvGrpSpPr/>
          <p:nvPr/>
        </p:nvGrpSpPr>
        <p:grpSpPr>
          <a:xfrm>
            <a:off x="9912263" y="2954121"/>
            <a:ext cx="1281513" cy="487739"/>
            <a:chOff x="0" y="0"/>
            <a:chExt cx="1281511" cy="487738"/>
          </a:xfrm>
        </p:grpSpPr>
        <p:sp>
          <p:nvSpPr>
            <p:cNvPr id="185" name="Freeform 53"/>
            <p:cNvSpPr/>
            <p:nvPr/>
          </p:nvSpPr>
          <p:spPr>
            <a:xfrm>
              <a:off x="0" y="-1"/>
              <a:ext cx="1281513" cy="48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7268" y="0"/>
                  </a:lnTo>
                  <a:lnTo>
                    <a:pt x="17268" y="59"/>
                  </a:lnTo>
                  <a:lnTo>
                    <a:pt x="17490" y="0"/>
                  </a:lnTo>
                  <a:cubicBezTo>
                    <a:pt x="19760" y="0"/>
                    <a:pt x="21600" y="4835"/>
                    <a:pt x="21600" y="10800"/>
                  </a:cubicBezTo>
                  <a:cubicBezTo>
                    <a:pt x="21600" y="16765"/>
                    <a:pt x="19760" y="21600"/>
                    <a:pt x="17490" y="21600"/>
                  </a:cubicBezTo>
                  <a:lnTo>
                    <a:pt x="17268" y="21541"/>
                  </a:lnTo>
                  <a:lnTo>
                    <a:pt x="1726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BA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89" name="Group 79"/>
            <p:cNvGrpSpPr/>
            <p:nvPr/>
          </p:nvGrpSpPr>
          <p:grpSpPr>
            <a:xfrm>
              <a:off x="910712" y="116938"/>
              <a:ext cx="253864" cy="253863"/>
              <a:chOff x="0" y="0"/>
              <a:chExt cx="253862" cy="253863"/>
            </a:xfrm>
          </p:grpSpPr>
          <p:sp>
            <p:nvSpPr>
              <p:cNvPr id="186" name="Freeform 10"/>
              <p:cNvSpPr/>
              <p:nvPr/>
            </p:nvSpPr>
            <p:spPr>
              <a:xfrm flipH="1">
                <a:off x="0" y="135074"/>
                <a:ext cx="253864" cy="11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27" y="11880"/>
                    </a:moveTo>
                    <a:cubicBezTo>
                      <a:pt x="19902" y="10643"/>
                      <a:pt x="20334" y="8798"/>
                      <a:pt x="20334" y="6750"/>
                    </a:cubicBezTo>
                    <a:cubicBezTo>
                      <a:pt x="20334" y="3038"/>
                      <a:pt x="18911" y="0"/>
                      <a:pt x="17170" y="0"/>
                    </a:cubicBezTo>
                    <a:cubicBezTo>
                      <a:pt x="15420" y="0"/>
                      <a:pt x="13964" y="3015"/>
                      <a:pt x="13964" y="6750"/>
                    </a:cubicBezTo>
                    <a:cubicBezTo>
                      <a:pt x="13964" y="8708"/>
                      <a:pt x="14365" y="10553"/>
                      <a:pt x="15103" y="11880"/>
                    </a:cubicBezTo>
                    <a:cubicBezTo>
                      <a:pt x="14681" y="12330"/>
                      <a:pt x="14291" y="12937"/>
                      <a:pt x="13964" y="13635"/>
                    </a:cubicBezTo>
                    <a:cubicBezTo>
                      <a:pt x="13637" y="12937"/>
                      <a:pt x="13268" y="12352"/>
                      <a:pt x="12857" y="11880"/>
                    </a:cubicBezTo>
                    <a:cubicBezTo>
                      <a:pt x="13532" y="10643"/>
                      <a:pt x="13964" y="8798"/>
                      <a:pt x="13964" y="6750"/>
                    </a:cubicBezTo>
                    <a:cubicBezTo>
                      <a:pt x="13964" y="3038"/>
                      <a:pt x="12540" y="0"/>
                      <a:pt x="10800" y="0"/>
                    </a:cubicBezTo>
                    <a:cubicBezTo>
                      <a:pt x="9060" y="0"/>
                      <a:pt x="7636" y="3038"/>
                      <a:pt x="7636" y="6750"/>
                    </a:cubicBezTo>
                    <a:cubicBezTo>
                      <a:pt x="7636" y="8798"/>
                      <a:pt x="8068" y="10643"/>
                      <a:pt x="8743" y="11880"/>
                    </a:cubicBezTo>
                    <a:cubicBezTo>
                      <a:pt x="8332" y="12330"/>
                      <a:pt x="7963" y="12937"/>
                      <a:pt x="7636" y="13635"/>
                    </a:cubicBezTo>
                    <a:cubicBezTo>
                      <a:pt x="7309" y="12915"/>
                      <a:pt x="6940" y="12330"/>
                      <a:pt x="6529" y="11880"/>
                    </a:cubicBezTo>
                    <a:cubicBezTo>
                      <a:pt x="7204" y="10643"/>
                      <a:pt x="7636" y="8798"/>
                      <a:pt x="7636" y="6750"/>
                    </a:cubicBezTo>
                    <a:cubicBezTo>
                      <a:pt x="7636" y="3038"/>
                      <a:pt x="6212" y="0"/>
                      <a:pt x="4472" y="0"/>
                    </a:cubicBezTo>
                    <a:cubicBezTo>
                      <a:pt x="2732" y="0"/>
                      <a:pt x="1308" y="3038"/>
                      <a:pt x="1308" y="6750"/>
                    </a:cubicBezTo>
                    <a:cubicBezTo>
                      <a:pt x="1308" y="8798"/>
                      <a:pt x="1740" y="10620"/>
                      <a:pt x="2415" y="11857"/>
                    </a:cubicBezTo>
                    <a:cubicBezTo>
                      <a:pt x="981" y="13432"/>
                      <a:pt x="0" y="16605"/>
                      <a:pt x="0" y="20250"/>
                    </a:cubicBezTo>
                    <a:cubicBezTo>
                      <a:pt x="0" y="20992"/>
                      <a:pt x="285" y="21600"/>
                      <a:pt x="633" y="21600"/>
                    </a:cubicBezTo>
                    <a:cubicBezTo>
                      <a:pt x="738" y="21600"/>
                      <a:pt x="20545" y="21600"/>
                      <a:pt x="20967" y="21600"/>
                    </a:cubicBezTo>
                    <a:cubicBezTo>
                      <a:pt x="21315" y="21600"/>
                      <a:pt x="21600" y="20992"/>
                      <a:pt x="21600" y="20250"/>
                    </a:cubicBezTo>
                    <a:cubicBezTo>
                      <a:pt x="21600" y="16627"/>
                      <a:pt x="20640" y="13455"/>
                      <a:pt x="19227" y="11880"/>
                    </a:cubicBezTo>
                    <a:close/>
                    <a:moveTo>
                      <a:pt x="4472" y="2700"/>
                    </a:moveTo>
                    <a:cubicBezTo>
                      <a:pt x="5516" y="2700"/>
                      <a:pt x="6370" y="4523"/>
                      <a:pt x="6370" y="6750"/>
                    </a:cubicBezTo>
                    <a:cubicBezTo>
                      <a:pt x="6370" y="8978"/>
                      <a:pt x="5516" y="10800"/>
                      <a:pt x="4472" y="10800"/>
                    </a:cubicBezTo>
                    <a:cubicBezTo>
                      <a:pt x="3428" y="10800"/>
                      <a:pt x="2573" y="8978"/>
                      <a:pt x="2573" y="6750"/>
                    </a:cubicBezTo>
                    <a:cubicBezTo>
                      <a:pt x="2573" y="4523"/>
                      <a:pt x="3428" y="2700"/>
                      <a:pt x="4472" y="2700"/>
                    </a:cubicBezTo>
                    <a:close/>
                    <a:moveTo>
                      <a:pt x="6412" y="18900"/>
                    </a:moveTo>
                    <a:cubicBezTo>
                      <a:pt x="1329" y="18900"/>
                      <a:pt x="1329" y="18900"/>
                      <a:pt x="1329" y="18900"/>
                    </a:cubicBezTo>
                    <a:cubicBezTo>
                      <a:pt x="1624" y="15817"/>
                      <a:pt x="2921" y="13500"/>
                      <a:pt x="4472" y="13500"/>
                    </a:cubicBezTo>
                    <a:cubicBezTo>
                      <a:pt x="5400" y="13500"/>
                      <a:pt x="6275" y="14377"/>
                      <a:pt x="6877" y="15862"/>
                    </a:cubicBezTo>
                    <a:cubicBezTo>
                      <a:pt x="6645" y="16785"/>
                      <a:pt x="6486" y="17820"/>
                      <a:pt x="6412" y="18900"/>
                    </a:cubicBezTo>
                    <a:close/>
                    <a:moveTo>
                      <a:pt x="10800" y="2700"/>
                    </a:moveTo>
                    <a:cubicBezTo>
                      <a:pt x="11844" y="2700"/>
                      <a:pt x="12698" y="4523"/>
                      <a:pt x="12698" y="6750"/>
                    </a:cubicBezTo>
                    <a:cubicBezTo>
                      <a:pt x="12698" y="8978"/>
                      <a:pt x="11844" y="10800"/>
                      <a:pt x="10800" y="10800"/>
                    </a:cubicBezTo>
                    <a:cubicBezTo>
                      <a:pt x="9756" y="10800"/>
                      <a:pt x="8902" y="8978"/>
                      <a:pt x="8902" y="6750"/>
                    </a:cubicBezTo>
                    <a:cubicBezTo>
                      <a:pt x="8902" y="4523"/>
                      <a:pt x="9756" y="2700"/>
                      <a:pt x="10800" y="2700"/>
                    </a:cubicBezTo>
                    <a:close/>
                    <a:moveTo>
                      <a:pt x="7699" y="18900"/>
                    </a:moveTo>
                    <a:cubicBezTo>
                      <a:pt x="7995" y="15817"/>
                      <a:pt x="9271" y="13500"/>
                      <a:pt x="10800" y="13500"/>
                    </a:cubicBezTo>
                    <a:cubicBezTo>
                      <a:pt x="12329" y="13500"/>
                      <a:pt x="13605" y="15817"/>
                      <a:pt x="13901" y="18900"/>
                    </a:cubicBezTo>
                    <a:cubicBezTo>
                      <a:pt x="13690" y="18900"/>
                      <a:pt x="7963" y="18900"/>
                      <a:pt x="7699" y="18900"/>
                    </a:cubicBezTo>
                    <a:close/>
                    <a:moveTo>
                      <a:pt x="17170" y="2700"/>
                    </a:moveTo>
                    <a:cubicBezTo>
                      <a:pt x="18214" y="2700"/>
                      <a:pt x="19069" y="4523"/>
                      <a:pt x="19069" y="6750"/>
                    </a:cubicBezTo>
                    <a:cubicBezTo>
                      <a:pt x="19069" y="8978"/>
                      <a:pt x="18214" y="10800"/>
                      <a:pt x="17170" y="10800"/>
                    </a:cubicBezTo>
                    <a:cubicBezTo>
                      <a:pt x="16116" y="10800"/>
                      <a:pt x="15230" y="8955"/>
                      <a:pt x="15230" y="6750"/>
                    </a:cubicBezTo>
                    <a:cubicBezTo>
                      <a:pt x="15230" y="4545"/>
                      <a:pt x="16116" y="2700"/>
                      <a:pt x="17170" y="2700"/>
                    </a:cubicBezTo>
                    <a:close/>
                    <a:moveTo>
                      <a:pt x="15188" y="18900"/>
                    </a:moveTo>
                    <a:cubicBezTo>
                      <a:pt x="15114" y="17820"/>
                      <a:pt x="14955" y="16807"/>
                      <a:pt x="14723" y="15862"/>
                    </a:cubicBezTo>
                    <a:cubicBezTo>
                      <a:pt x="15325" y="14400"/>
                      <a:pt x="16232" y="13500"/>
                      <a:pt x="17170" y="13500"/>
                    </a:cubicBezTo>
                    <a:cubicBezTo>
                      <a:pt x="18700" y="13500"/>
                      <a:pt x="19976" y="15817"/>
                      <a:pt x="20271" y="18900"/>
                    </a:cubicBezTo>
                    <a:lnTo>
                      <a:pt x="15188" y="189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7" name="Freeform 11"/>
              <p:cNvSpPr/>
              <p:nvPr/>
            </p:nvSpPr>
            <p:spPr>
              <a:xfrm flipH="1">
                <a:off x="89839" y="38098"/>
                <a:ext cx="59816" cy="44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3" h="21246" fill="norm" stroke="1" extrusionOk="0">
                    <a:moveTo>
                      <a:pt x="20283" y="1062"/>
                    </a:moveTo>
                    <a:cubicBezTo>
                      <a:pt x="19274" y="-354"/>
                      <a:pt x="17605" y="-354"/>
                      <a:pt x="16596" y="1062"/>
                    </a:cubicBezTo>
                    <a:cubicBezTo>
                      <a:pt x="7903" y="12689"/>
                      <a:pt x="7903" y="12689"/>
                      <a:pt x="7903" y="12689"/>
                    </a:cubicBezTo>
                    <a:cubicBezTo>
                      <a:pt x="4478" y="8144"/>
                      <a:pt x="4478" y="8144"/>
                      <a:pt x="4478" y="8144"/>
                    </a:cubicBezTo>
                    <a:cubicBezTo>
                      <a:pt x="3469" y="6728"/>
                      <a:pt x="1800" y="6728"/>
                      <a:pt x="791" y="8144"/>
                    </a:cubicBezTo>
                    <a:cubicBezTo>
                      <a:pt x="-263" y="9502"/>
                      <a:pt x="-263" y="11744"/>
                      <a:pt x="791" y="13102"/>
                    </a:cubicBezTo>
                    <a:cubicBezTo>
                      <a:pt x="6059" y="20184"/>
                      <a:pt x="6059" y="20184"/>
                      <a:pt x="6059" y="20184"/>
                    </a:cubicBezTo>
                    <a:cubicBezTo>
                      <a:pt x="6542" y="20892"/>
                      <a:pt x="7244" y="21246"/>
                      <a:pt x="7903" y="21246"/>
                    </a:cubicBezTo>
                    <a:cubicBezTo>
                      <a:pt x="8561" y="21246"/>
                      <a:pt x="9264" y="20892"/>
                      <a:pt x="9747" y="20184"/>
                    </a:cubicBezTo>
                    <a:cubicBezTo>
                      <a:pt x="20283" y="6020"/>
                      <a:pt x="20283" y="6020"/>
                      <a:pt x="20283" y="6020"/>
                    </a:cubicBezTo>
                    <a:cubicBezTo>
                      <a:pt x="21337" y="4662"/>
                      <a:pt x="21337" y="2420"/>
                      <a:pt x="20283" y="10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8" name="Freeform 12"/>
              <p:cNvSpPr/>
              <p:nvPr/>
            </p:nvSpPr>
            <p:spPr>
              <a:xfrm flipH="1">
                <a:off x="59394" y="0"/>
                <a:ext cx="119748" cy="1197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55" y="0"/>
                    </a:moveTo>
                    <a:cubicBezTo>
                      <a:pt x="4817" y="0"/>
                      <a:pt x="0" y="4842"/>
                      <a:pt x="0" y="10800"/>
                    </a:cubicBezTo>
                    <a:cubicBezTo>
                      <a:pt x="0" y="16758"/>
                      <a:pt x="4817" y="21600"/>
                      <a:pt x="10755" y="21600"/>
                    </a:cubicBezTo>
                    <a:cubicBezTo>
                      <a:pt x="16693" y="21600"/>
                      <a:pt x="21600" y="16736"/>
                      <a:pt x="21600" y="10800"/>
                    </a:cubicBezTo>
                    <a:cubicBezTo>
                      <a:pt x="21600" y="4887"/>
                      <a:pt x="16715" y="0"/>
                      <a:pt x="10755" y="0"/>
                    </a:cubicBezTo>
                    <a:close/>
                    <a:moveTo>
                      <a:pt x="10755" y="18922"/>
                    </a:moveTo>
                    <a:cubicBezTo>
                      <a:pt x="6296" y="18922"/>
                      <a:pt x="2689" y="15285"/>
                      <a:pt x="2689" y="10800"/>
                    </a:cubicBezTo>
                    <a:cubicBezTo>
                      <a:pt x="2689" y="6315"/>
                      <a:pt x="6296" y="2678"/>
                      <a:pt x="10755" y="2678"/>
                    </a:cubicBezTo>
                    <a:cubicBezTo>
                      <a:pt x="15169" y="2678"/>
                      <a:pt x="18911" y="6404"/>
                      <a:pt x="18911" y="10800"/>
                    </a:cubicBezTo>
                    <a:cubicBezTo>
                      <a:pt x="18911" y="15196"/>
                      <a:pt x="15169" y="18922"/>
                      <a:pt x="10755" y="189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6" name="Group 5"/>
          <p:cNvGrpSpPr/>
          <p:nvPr/>
        </p:nvGrpSpPr>
        <p:grpSpPr>
          <a:xfrm>
            <a:off x="9912263" y="3897569"/>
            <a:ext cx="1281513" cy="487739"/>
            <a:chOff x="0" y="0"/>
            <a:chExt cx="1281511" cy="487738"/>
          </a:xfrm>
        </p:grpSpPr>
        <p:sp>
          <p:nvSpPr>
            <p:cNvPr id="191" name="Freeform 52"/>
            <p:cNvSpPr/>
            <p:nvPr/>
          </p:nvSpPr>
          <p:spPr>
            <a:xfrm flipH="1">
              <a:off x="-1" y="-1"/>
              <a:ext cx="1281513" cy="48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4332" y="0"/>
                  </a:lnTo>
                  <a:lnTo>
                    <a:pt x="4332" y="59"/>
                  </a:lnTo>
                  <a:lnTo>
                    <a:pt x="4110" y="0"/>
                  </a:lnTo>
                  <a:cubicBezTo>
                    <a:pt x="1840" y="0"/>
                    <a:pt x="0" y="4835"/>
                    <a:pt x="0" y="10800"/>
                  </a:cubicBezTo>
                  <a:cubicBezTo>
                    <a:pt x="0" y="16765"/>
                    <a:pt x="1840" y="21600"/>
                    <a:pt x="4110" y="21600"/>
                  </a:cubicBezTo>
                  <a:lnTo>
                    <a:pt x="4332" y="21541"/>
                  </a:lnTo>
                  <a:lnTo>
                    <a:pt x="4332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D0D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5" name="Group 39"/>
            <p:cNvGrpSpPr/>
            <p:nvPr/>
          </p:nvGrpSpPr>
          <p:grpSpPr>
            <a:xfrm>
              <a:off x="900986" y="178897"/>
              <a:ext cx="273317" cy="129945"/>
              <a:chOff x="0" y="0"/>
              <a:chExt cx="273315" cy="129944"/>
            </a:xfrm>
          </p:grpSpPr>
          <p:sp>
            <p:nvSpPr>
              <p:cNvPr id="192" name="Freeform 5"/>
              <p:cNvSpPr/>
              <p:nvPr/>
            </p:nvSpPr>
            <p:spPr>
              <a:xfrm>
                <a:off x="0" y="-1"/>
                <a:ext cx="273317" cy="129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11" y="0"/>
                    </a:moveTo>
                    <a:cubicBezTo>
                      <a:pt x="18046" y="0"/>
                      <a:pt x="17012" y="2160"/>
                      <a:pt x="17012" y="4832"/>
                    </a:cubicBezTo>
                    <a:cubicBezTo>
                      <a:pt x="17012" y="5812"/>
                      <a:pt x="17149" y="6725"/>
                      <a:pt x="17381" y="7482"/>
                    </a:cubicBezTo>
                    <a:cubicBezTo>
                      <a:pt x="14903" y="12715"/>
                      <a:pt x="14903" y="12715"/>
                      <a:pt x="14903" y="12715"/>
                    </a:cubicBezTo>
                    <a:cubicBezTo>
                      <a:pt x="14544" y="12203"/>
                      <a:pt x="14122" y="11913"/>
                      <a:pt x="13658" y="11913"/>
                    </a:cubicBezTo>
                    <a:cubicBezTo>
                      <a:pt x="13184" y="11913"/>
                      <a:pt x="12730" y="12225"/>
                      <a:pt x="12371" y="12760"/>
                    </a:cubicBezTo>
                    <a:cubicBezTo>
                      <a:pt x="9861" y="7482"/>
                      <a:pt x="9861" y="7482"/>
                      <a:pt x="9861" y="7482"/>
                    </a:cubicBezTo>
                    <a:cubicBezTo>
                      <a:pt x="10104" y="6725"/>
                      <a:pt x="10241" y="5812"/>
                      <a:pt x="10241" y="4832"/>
                    </a:cubicBezTo>
                    <a:cubicBezTo>
                      <a:pt x="10241" y="2160"/>
                      <a:pt x="9207" y="0"/>
                      <a:pt x="7942" y="0"/>
                    </a:cubicBezTo>
                    <a:cubicBezTo>
                      <a:pt x="6676" y="0"/>
                      <a:pt x="5653" y="2160"/>
                      <a:pt x="5653" y="4832"/>
                    </a:cubicBezTo>
                    <a:cubicBezTo>
                      <a:pt x="5653" y="5812"/>
                      <a:pt x="5790" y="6725"/>
                      <a:pt x="6022" y="7482"/>
                    </a:cubicBezTo>
                    <a:cubicBezTo>
                      <a:pt x="3544" y="12715"/>
                      <a:pt x="3544" y="12715"/>
                      <a:pt x="3544" y="12715"/>
                    </a:cubicBezTo>
                    <a:cubicBezTo>
                      <a:pt x="3185" y="12203"/>
                      <a:pt x="2753" y="11913"/>
                      <a:pt x="2289" y="11913"/>
                    </a:cubicBezTo>
                    <a:cubicBezTo>
                      <a:pt x="1034" y="11913"/>
                      <a:pt x="0" y="14096"/>
                      <a:pt x="0" y="16768"/>
                    </a:cubicBezTo>
                    <a:cubicBezTo>
                      <a:pt x="0" y="19440"/>
                      <a:pt x="1034" y="21600"/>
                      <a:pt x="2289" y="21600"/>
                    </a:cubicBezTo>
                    <a:cubicBezTo>
                      <a:pt x="3554" y="21600"/>
                      <a:pt x="4588" y="19440"/>
                      <a:pt x="4588" y="16768"/>
                    </a:cubicBezTo>
                    <a:cubicBezTo>
                      <a:pt x="4588" y="15788"/>
                      <a:pt x="4451" y="14875"/>
                      <a:pt x="4219" y="14118"/>
                    </a:cubicBezTo>
                    <a:cubicBezTo>
                      <a:pt x="6697" y="8885"/>
                      <a:pt x="6697" y="8885"/>
                      <a:pt x="6697" y="8885"/>
                    </a:cubicBezTo>
                    <a:cubicBezTo>
                      <a:pt x="7056" y="9397"/>
                      <a:pt x="7478" y="9687"/>
                      <a:pt x="7942" y="9687"/>
                    </a:cubicBezTo>
                    <a:cubicBezTo>
                      <a:pt x="8406" y="9687"/>
                      <a:pt x="8838" y="9397"/>
                      <a:pt x="9197" y="8885"/>
                    </a:cubicBezTo>
                    <a:cubicBezTo>
                      <a:pt x="11707" y="14207"/>
                      <a:pt x="11707" y="14207"/>
                      <a:pt x="11707" y="14207"/>
                    </a:cubicBezTo>
                    <a:cubicBezTo>
                      <a:pt x="11496" y="14942"/>
                      <a:pt x="11359" y="15833"/>
                      <a:pt x="11359" y="16768"/>
                    </a:cubicBezTo>
                    <a:cubicBezTo>
                      <a:pt x="11359" y="19440"/>
                      <a:pt x="12393" y="21600"/>
                      <a:pt x="13658" y="21600"/>
                    </a:cubicBezTo>
                    <a:cubicBezTo>
                      <a:pt x="14924" y="21600"/>
                      <a:pt x="15947" y="19440"/>
                      <a:pt x="15947" y="16768"/>
                    </a:cubicBezTo>
                    <a:cubicBezTo>
                      <a:pt x="15947" y="15788"/>
                      <a:pt x="15810" y="14875"/>
                      <a:pt x="15578" y="14118"/>
                    </a:cubicBezTo>
                    <a:cubicBezTo>
                      <a:pt x="18056" y="8885"/>
                      <a:pt x="18056" y="8885"/>
                      <a:pt x="18056" y="8885"/>
                    </a:cubicBezTo>
                    <a:cubicBezTo>
                      <a:pt x="18415" y="9397"/>
                      <a:pt x="18847" y="9687"/>
                      <a:pt x="19311" y="9687"/>
                    </a:cubicBezTo>
                    <a:cubicBezTo>
                      <a:pt x="20566" y="9687"/>
                      <a:pt x="21600" y="7504"/>
                      <a:pt x="21600" y="4832"/>
                    </a:cubicBezTo>
                    <a:cubicBezTo>
                      <a:pt x="21600" y="2160"/>
                      <a:pt x="20566" y="0"/>
                      <a:pt x="19311" y="0"/>
                    </a:cubicBezTo>
                    <a:close/>
                    <a:moveTo>
                      <a:pt x="2289" y="19596"/>
                    </a:moveTo>
                    <a:cubicBezTo>
                      <a:pt x="1550" y="19596"/>
                      <a:pt x="949" y="18327"/>
                      <a:pt x="949" y="16768"/>
                    </a:cubicBezTo>
                    <a:cubicBezTo>
                      <a:pt x="949" y="15187"/>
                      <a:pt x="1550" y="13918"/>
                      <a:pt x="2289" y="13918"/>
                    </a:cubicBezTo>
                    <a:cubicBezTo>
                      <a:pt x="3037" y="13918"/>
                      <a:pt x="3639" y="15187"/>
                      <a:pt x="3639" y="16768"/>
                    </a:cubicBezTo>
                    <a:cubicBezTo>
                      <a:pt x="3639" y="18327"/>
                      <a:pt x="3037" y="19596"/>
                      <a:pt x="2289" y="19596"/>
                    </a:cubicBezTo>
                    <a:close/>
                    <a:moveTo>
                      <a:pt x="7942" y="7682"/>
                    </a:moveTo>
                    <a:cubicBezTo>
                      <a:pt x="7204" y="7682"/>
                      <a:pt x="6602" y="6413"/>
                      <a:pt x="6602" y="4832"/>
                    </a:cubicBezTo>
                    <a:cubicBezTo>
                      <a:pt x="6602" y="3273"/>
                      <a:pt x="7204" y="2004"/>
                      <a:pt x="7942" y="2004"/>
                    </a:cubicBezTo>
                    <a:cubicBezTo>
                      <a:pt x="8680" y="2004"/>
                      <a:pt x="9292" y="3273"/>
                      <a:pt x="9292" y="4832"/>
                    </a:cubicBezTo>
                    <a:cubicBezTo>
                      <a:pt x="9292" y="6413"/>
                      <a:pt x="8680" y="7682"/>
                      <a:pt x="7942" y="7682"/>
                    </a:cubicBezTo>
                    <a:close/>
                    <a:moveTo>
                      <a:pt x="13658" y="19596"/>
                    </a:moveTo>
                    <a:cubicBezTo>
                      <a:pt x="12920" y="19596"/>
                      <a:pt x="12308" y="18327"/>
                      <a:pt x="12308" y="16768"/>
                    </a:cubicBezTo>
                    <a:cubicBezTo>
                      <a:pt x="12308" y="15187"/>
                      <a:pt x="12920" y="13918"/>
                      <a:pt x="13658" y="13918"/>
                    </a:cubicBezTo>
                    <a:cubicBezTo>
                      <a:pt x="14396" y="13918"/>
                      <a:pt x="14998" y="15187"/>
                      <a:pt x="14998" y="16768"/>
                    </a:cubicBezTo>
                    <a:cubicBezTo>
                      <a:pt x="14998" y="18327"/>
                      <a:pt x="14396" y="19596"/>
                      <a:pt x="13658" y="19596"/>
                    </a:cubicBezTo>
                    <a:close/>
                    <a:moveTo>
                      <a:pt x="19311" y="7682"/>
                    </a:moveTo>
                    <a:cubicBezTo>
                      <a:pt x="18563" y="7682"/>
                      <a:pt x="17961" y="6413"/>
                      <a:pt x="17961" y="4832"/>
                    </a:cubicBezTo>
                    <a:cubicBezTo>
                      <a:pt x="17961" y="3273"/>
                      <a:pt x="18563" y="2004"/>
                      <a:pt x="19311" y="2004"/>
                    </a:cubicBezTo>
                    <a:cubicBezTo>
                      <a:pt x="20050" y="2004"/>
                      <a:pt x="20651" y="3273"/>
                      <a:pt x="20651" y="4832"/>
                    </a:cubicBezTo>
                    <a:cubicBezTo>
                      <a:pt x="20651" y="6413"/>
                      <a:pt x="20050" y="7682"/>
                      <a:pt x="19311" y="76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3" name="Freeform 6"/>
              <p:cNvSpPr/>
              <p:nvPr/>
            </p:nvSpPr>
            <p:spPr>
              <a:xfrm>
                <a:off x="72023" y="72063"/>
                <a:ext cx="24098" cy="24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5" h="21077" fill="norm" stroke="1" extrusionOk="0">
                    <a:moveTo>
                      <a:pt x="19071" y="1567"/>
                    </a:moveTo>
                    <a:cubicBezTo>
                      <a:pt x="17138" y="-523"/>
                      <a:pt x="13841" y="-523"/>
                      <a:pt x="11909" y="1567"/>
                    </a:cubicBezTo>
                    <a:cubicBezTo>
                      <a:pt x="1450" y="12135"/>
                      <a:pt x="1450" y="12135"/>
                      <a:pt x="1450" y="12135"/>
                    </a:cubicBezTo>
                    <a:cubicBezTo>
                      <a:pt x="-483" y="14225"/>
                      <a:pt x="-483" y="17477"/>
                      <a:pt x="1450" y="19567"/>
                    </a:cubicBezTo>
                    <a:cubicBezTo>
                      <a:pt x="2473" y="20612"/>
                      <a:pt x="3723" y="21077"/>
                      <a:pt x="5088" y="21077"/>
                    </a:cubicBezTo>
                    <a:cubicBezTo>
                      <a:pt x="6338" y="21077"/>
                      <a:pt x="7702" y="20612"/>
                      <a:pt x="8725" y="19567"/>
                    </a:cubicBezTo>
                    <a:cubicBezTo>
                      <a:pt x="19071" y="8883"/>
                      <a:pt x="19071" y="8883"/>
                      <a:pt x="19071" y="8883"/>
                    </a:cubicBezTo>
                    <a:cubicBezTo>
                      <a:pt x="21117" y="6909"/>
                      <a:pt x="21117" y="3542"/>
                      <a:pt x="19071" y="15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4" name="Freeform 7"/>
              <p:cNvSpPr/>
              <p:nvPr/>
            </p:nvSpPr>
            <p:spPr>
              <a:xfrm>
                <a:off x="177200" y="33603"/>
                <a:ext cx="24316" cy="24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5" h="21077" fill="norm" stroke="1" extrusionOk="0">
                    <a:moveTo>
                      <a:pt x="19155" y="1567"/>
                    </a:moveTo>
                    <a:cubicBezTo>
                      <a:pt x="17109" y="-523"/>
                      <a:pt x="13926" y="-523"/>
                      <a:pt x="11880" y="1567"/>
                    </a:cubicBezTo>
                    <a:cubicBezTo>
                      <a:pt x="1534" y="12135"/>
                      <a:pt x="1534" y="12135"/>
                      <a:pt x="1534" y="12135"/>
                    </a:cubicBezTo>
                    <a:cubicBezTo>
                      <a:pt x="-512" y="14225"/>
                      <a:pt x="-512" y="17477"/>
                      <a:pt x="1534" y="19567"/>
                    </a:cubicBezTo>
                    <a:cubicBezTo>
                      <a:pt x="2557" y="20612"/>
                      <a:pt x="3808" y="21077"/>
                      <a:pt x="5172" y="21077"/>
                    </a:cubicBezTo>
                    <a:cubicBezTo>
                      <a:pt x="6423" y="21077"/>
                      <a:pt x="7787" y="20496"/>
                      <a:pt x="8696" y="19567"/>
                    </a:cubicBezTo>
                    <a:cubicBezTo>
                      <a:pt x="19155" y="8883"/>
                      <a:pt x="19155" y="8883"/>
                      <a:pt x="19155" y="8883"/>
                    </a:cubicBezTo>
                    <a:cubicBezTo>
                      <a:pt x="21088" y="6909"/>
                      <a:pt x="21088" y="3542"/>
                      <a:pt x="19155" y="15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0103" y="851333"/>
            <a:ext cx="9306157" cy="552174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Freeform 1"/>
          <p:cNvSpPr/>
          <p:nvPr/>
        </p:nvSpPr>
        <p:spPr>
          <a:xfrm rot="2700000">
            <a:off x="11788943" y="6333473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199" name="TextBox 2"/>
          <p:cNvSpPr txBox="1"/>
          <p:nvPr/>
        </p:nvSpPr>
        <p:spPr>
          <a:xfrm>
            <a:off x="11903159" y="6490058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graphicFrame>
        <p:nvGraphicFramePr>
          <p:cNvPr id="200" name="Chart 15"/>
          <p:cNvGraphicFramePr/>
          <p:nvPr/>
        </p:nvGraphicFramePr>
        <p:xfrm>
          <a:off x="4732554" y="1796307"/>
          <a:ext cx="4467884" cy="295439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201" name="TextBox 101"/>
          <p:cNvSpPr txBox="1"/>
          <p:nvPr/>
        </p:nvSpPr>
        <p:spPr>
          <a:xfrm>
            <a:off x="533117" y="2010672"/>
            <a:ext cx="2946931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b="1" sz="16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The profit in 2017 fluctuated across the four quarters, starting with $10M in Q1, dropping to $9M in Q2, rising to $10M in Q3, and falling to $9M in Q4. The profit in 2018 showed a slight increase in Q1 to $9M, but then declined sharply by 22.38% to $6.92M in Q2. The profit in 2019 recovered gradually from Q2 onwards, reaching $9M in Q3, which was 24.35% higher than the same quarter in 2018. </a:t>
            </a:r>
          </a:p>
        </p:txBody>
      </p:sp>
      <p:sp>
        <p:nvSpPr>
          <p:cNvPr id="202" name="TextBox 102"/>
          <p:cNvSpPr txBox="1"/>
          <p:nvPr/>
        </p:nvSpPr>
        <p:spPr>
          <a:xfrm>
            <a:off x="533815" y="459368"/>
            <a:ext cx="322982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342900" algn="l"/>
              </a:tabLst>
              <a:defRPr b="1" sz="3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Sales &amp; Profits by Year-Quarter</a:t>
            </a:r>
          </a:p>
        </p:txBody>
      </p:sp>
      <p:sp>
        <p:nvSpPr>
          <p:cNvPr id="203" name="Straight Connector 104"/>
          <p:cNvSpPr/>
          <p:nvPr/>
        </p:nvSpPr>
        <p:spPr>
          <a:xfrm>
            <a:off x="543541" y="1708226"/>
            <a:ext cx="1463042" cy="1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7" name="Group 33"/>
          <p:cNvGrpSpPr/>
          <p:nvPr/>
        </p:nvGrpSpPr>
        <p:grpSpPr>
          <a:xfrm>
            <a:off x="8881067" y="3621085"/>
            <a:ext cx="414479" cy="197059"/>
            <a:chOff x="0" y="0"/>
            <a:chExt cx="414477" cy="197058"/>
          </a:xfrm>
        </p:grpSpPr>
        <p:sp>
          <p:nvSpPr>
            <p:cNvPr id="204" name="Freeform 5"/>
            <p:cNvSpPr/>
            <p:nvPr/>
          </p:nvSpPr>
          <p:spPr>
            <a:xfrm>
              <a:off x="0" y="-1"/>
              <a:ext cx="414479" cy="19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11" y="0"/>
                  </a:moveTo>
                  <a:cubicBezTo>
                    <a:pt x="18046" y="0"/>
                    <a:pt x="17012" y="2160"/>
                    <a:pt x="17012" y="4832"/>
                  </a:cubicBezTo>
                  <a:cubicBezTo>
                    <a:pt x="17012" y="5812"/>
                    <a:pt x="17149" y="6725"/>
                    <a:pt x="17381" y="7482"/>
                  </a:cubicBezTo>
                  <a:cubicBezTo>
                    <a:pt x="14903" y="12715"/>
                    <a:pt x="14903" y="12715"/>
                    <a:pt x="14903" y="12715"/>
                  </a:cubicBezTo>
                  <a:cubicBezTo>
                    <a:pt x="14544" y="12203"/>
                    <a:pt x="14122" y="11913"/>
                    <a:pt x="13658" y="11913"/>
                  </a:cubicBezTo>
                  <a:cubicBezTo>
                    <a:pt x="13184" y="11913"/>
                    <a:pt x="12730" y="12225"/>
                    <a:pt x="12371" y="12760"/>
                  </a:cubicBezTo>
                  <a:cubicBezTo>
                    <a:pt x="9861" y="7482"/>
                    <a:pt x="9861" y="7482"/>
                    <a:pt x="9861" y="7482"/>
                  </a:cubicBezTo>
                  <a:cubicBezTo>
                    <a:pt x="10104" y="6725"/>
                    <a:pt x="10241" y="5812"/>
                    <a:pt x="10241" y="4832"/>
                  </a:cubicBezTo>
                  <a:cubicBezTo>
                    <a:pt x="10241" y="2160"/>
                    <a:pt x="9207" y="0"/>
                    <a:pt x="7942" y="0"/>
                  </a:cubicBezTo>
                  <a:cubicBezTo>
                    <a:pt x="6676" y="0"/>
                    <a:pt x="5653" y="2160"/>
                    <a:pt x="5653" y="4832"/>
                  </a:cubicBezTo>
                  <a:cubicBezTo>
                    <a:pt x="5653" y="5812"/>
                    <a:pt x="5790" y="6725"/>
                    <a:pt x="6022" y="7482"/>
                  </a:cubicBezTo>
                  <a:cubicBezTo>
                    <a:pt x="3544" y="12715"/>
                    <a:pt x="3544" y="12715"/>
                    <a:pt x="3544" y="12715"/>
                  </a:cubicBezTo>
                  <a:cubicBezTo>
                    <a:pt x="3185" y="12203"/>
                    <a:pt x="2753" y="11913"/>
                    <a:pt x="2289" y="11913"/>
                  </a:cubicBezTo>
                  <a:cubicBezTo>
                    <a:pt x="1034" y="11913"/>
                    <a:pt x="0" y="14096"/>
                    <a:pt x="0" y="16768"/>
                  </a:cubicBezTo>
                  <a:cubicBezTo>
                    <a:pt x="0" y="19440"/>
                    <a:pt x="1034" y="21600"/>
                    <a:pt x="2289" y="21600"/>
                  </a:cubicBezTo>
                  <a:cubicBezTo>
                    <a:pt x="3554" y="21600"/>
                    <a:pt x="4588" y="19440"/>
                    <a:pt x="4588" y="16768"/>
                  </a:cubicBezTo>
                  <a:cubicBezTo>
                    <a:pt x="4588" y="15788"/>
                    <a:pt x="4451" y="14875"/>
                    <a:pt x="4219" y="14118"/>
                  </a:cubicBezTo>
                  <a:cubicBezTo>
                    <a:pt x="6697" y="8885"/>
                    <a:pt x="6697" y="8885"/>
                    <a:pt x="6697" y="8885"/>
                  </a:cubicBezTo>
                  <a:cubicBezTo>
                    <a:pt x="7056" y="9397"/>
                    <a:pt x="7478" y="9687"/>
                    <a:pt x="7942" y="9687"/>
                  </a:cubicBezTo>
                  <a:cubicBezTo>
                    <a:pt x="8406" y="9687"/>
                    <a:pt x="8838" y="9397"/>
                    <a:pt x="9197" y="8885"/>
                  </a:cubicBezTo>
                  <a:cubicBezTo>
                    <a:pt x="11707" y="14207"/>
                    <a:pt x="11707" y="14207"/>
                    <a:pt x="11707" y="14207"/>
                  </a:cubicBezTo>
                  <a:cubicBezTo>
                    <a:pt x="11496" y="14942"/>
                    <a:pt x="11359" y="15833"/>
                    <a:pt x="11359" y="16768"/>
                  </a:cubicBezTo>
                  <a:cubicBezTo>
                    <a:pt x="11359" y="19440"/>
                    <a:pt x="12393" y="21600"/>
                    <a:pt x="13658" y="21600"/>
                  </a:cubicBezTo>
                  <a:cubicBezTo>
                    <a:pt x="14924" y="21600"/>
                    <a:pt x="15947" y="19440"/>
                    <a:pt x="15947" y="16768"/>
                  </a:cubicBezTo>
                  <a:cubicBezTo>
                    <a:pt x="15947" y="15788"/>
                    <a:pt x="15810" y="14875"/>
                    <a:pt x="15578" y="14118"/>
                  </a:cubicBezTo>
                  <a:cubicBezTo>
                    <a:pt x="18056" y="8885"/>
                    <a:pt x="18056" y="8885"/>
                    <a:pt x="18056" y="8885"/>
                  </a:cubicBezTo>
                  <a:cubicBezTo>
                    <a:pt x="18415" y="9397"/>
                    <a:pt x="18847" y="9687"/>
                    <a:pt x="19311" y="9687"/>
                  </a:cubicBezTo>
                  <a:cubicBezTo>
                    <a:pt x="20566" y="9687"/>
                    <a:pt x="21600" y="7504"/>
                    <a:pt x="21600" y="4832"/>
                  </a:cubicBezTo>
                  <a:cubicBezTo>
                    <a:pt x="21600" y="2160"/>
                    <a:pt x="20566" y="0"/>
                    <a:pt x="19311" y="0"/>
                  </a:cubicBezTo>
                  <a:close/>
                  <a:moveTo>
                    <a:pt x="2289" y="19596"/>
                  </a:moveTo>
                  <a:cubicBezTo>
                    <a:pt x="1550" y="19596"/>
                    <a:pt x="949" y="18327"/>
                    <a:pt x="949" y="16768"/>
                  </a:cubicBezTo>
                  <a:cubicBezTo>
                    <a:pt x="949" y="15187"/>
                    <a:pt x="1550" y="13918"/>
                    <a:pt x="2289" y="13918"/>
                  </a:cubicBezTo>
                  <a:cubicBezTo>
                    <a:pt x="3037" y="13918"/>
                    <a:pt x="3639" y="15187"/>
                    <a:pt x="3639" y="16768"/>
                  </a:cubicBezTo>
                  <a:cubicBezTo>
                    <a:pt x="3639" y="18327"/>
                    <a:pt x="3037" y="19596"/>
                    <a:pt x="2289" y="19596"/>
                  </a:cubicBezTo>
                  <a:close/>
                  <a:moveTo>
                    <a:pt x="7942" y="7682"/>
                  </a:moveTo>
                  <a:cubicBezTo>
                    <a:pt x="7204" y="7682"/>
                    <a:pt x="6602" y="6413"/>
                    <a:pt x="6602" y="4832"/>
                  </a:cubicBezTo>
                  <a:cubicBezTo>
                    <a:pt x="6602" y="3273"/>
                    <a:pt x="7204" y="2004"/>
                    <a:pt x="7942" y="2004"/>
                  </a:cubicBezTo>
                  <a:cubicBezTo>
                    <a:pt x="8680" y="2004"/>
                    <a:pt x="9292" y="3273"/>
                    <a:pt x="9292" y="4832"/>
                  </a:cubicBezTo>
                  <a:cubicBezTo>
                    <a:pt x="9292" y="6413"/>
                    <a:pt x="8680" y="7682"/>
                    <a:pt x="7942" y="7682"/>
                  </a:cubicBezTo>
                  <a:close/>
                  <a:moveTo>
                    <a:pt x="13658" y="19596"/>
                  </a:moveTo>
                  <a:cubicBezTo>
                    <a:pt x="12920" y="19596"/>
                    <a:pt x="12308" y="18327"/>
                    <a:pt x="12308" y="16768"/>
                  </a:cubicBezTo>
                  <a:cubicBezTo>
                    <a:pt x="12308" y="15187"/>
                    <a:pt x="12920" y="13918"/>
                    <a:pt x="13658" y="13918"/>
                  </a:cubicBezTo>
                  <a:cubicBezTo>
                    <a:pt x="14396" y="13918"/>
                    <a:pt x="14998" y="15187"/>
                    <a:pt x="14998" y="16768"/>
                  </a:cubicBezTo>
                  <a:cubicBezTo>
                    <a:pt x="14998" y="18327"/>
                    <a:pt x="14396" y="19596"/>
                    <a:pt x="13658" y="19596"/>
                  </a:cubicBezTo>
                  <a:close/>
                  <a:moveTo>
                    <a:pt x="19311" y="7682"/>
                  </a:moveTo>
                  <a:cubicBezTo>
                    <a:pt x="18563" y="7682"/>
                    <a:pt x="17961" y="6413"/>
                    <a:pt x="17961" y="4832"/>
                  </a:cubicBezTo>
                  <a:cubicBezTo>
                    <a:pt x="17961" y="3273"/>
                    <a:pt x="18563" y="2004"/>
                    <a:pt x="19311" y="2004"/>
                  </a:cubicBezTo>
                  <a:cubicBezTo>
                    <a:pt x="20050" y="2004"/>
                    <a:pt x="20651" y="3273"/>
                    <a:pt x="20651" y="4832"/>
                  </a:cubicBezTo>
                  <a:cubicBezTo>
                    <a:pt x="20651" y="6413"/>
                    <a:pt x="20050" y="7682"/>
                    <a:pt x="19311" y="76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6"/>
            <p:cNvSpPr/>
            <p:nvPr/>
          </p:nvSpPr>
          <p:spPr>
            <a:xfrm>
              <a:off x="109221" y="109283"/>
              <a:ext cx="36544" cy="37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077" fill="norm" stroke="1" extrusionOk="0">
                  <a:moveTo>
                    <a:pt x="19071" y="1567"/>
                  </a:moveTo>
                  <a:cubicBezTo>
                    <a:pt x="17138" y="-523"/>
                    <a:pt x="13841" y="-523"/>
                    <a:pt x="11909" y="1567"/>
                  </a:cubicBezTo>
                  <a:cubicBezTo>
                    <a:pt x="1450" y="12135"/>
                    <a:pt x="1450" y="12135"/>
                    <a:pt x="1450" y="12135"/>
                  </a:cubicBezTo>
                  <a:cubicBezTo>
                    <a:pt x="-483" y="14225"/>
                    <a:pt x="-483" y="17477"/>
                    <a:pt x="1450" y="19567"/>
                  </a:cubicBezTo>
                  <a:cubicBezTo>
                    <a:pt x="2473" y="20612"/>
                    <a:pt x="3723" y="21077"/>
                    <a:pt x="5088" y="21077"/>
                  </a:cubicBezTo>
                  <a:cubicBezTo>
                    <a:pt x="6338" y="21077"/>
                    <a:pt x="7702" y="20612"/>
                    <a:pt x="8725" y="19567"/>
                  </a:cubicBezTo>
                  <a:cubicBezTo>
                    <a:pt x="19071" y="8883"/>
                    <a:pt x="19071" y="8883"/>
                    <a:pt x="19071" y="8883"/>
                  </a:cubicBezTo>
                  <a:cubicBezTo>
                    <a:pt x="21117" y="6909"/>
                    <a:pt x="21117" y="3542"/>
                    <a:pt x="19071" y="15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Freeform 7"/>
            <p:cNvSpPr/>
            <p:nvPr/>
          </p:nvSpPr>
          <p:spPr>
            <a:xfrm>
              <a:off x="268721" y="50959"/>
              <a:ext cx="36873" cy="37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077" fill="norm" stroke="1" extrusionOk="0">
                  <a:moveTo>
                    <a:pt x="19155" y="1567"/>
                  </a:moveTo>
                  <a:cubicBezTo>
                    <a:pt x="17109" y="-523"/>
                    <a:pt x="13926" y="-523"/>
                    <a:pt x="11880" y="1567"/>
                  </a:cubicBezTo>
                  <a:cubicBezTo>
                    <a:pt x="1534" y="12135"/>
                    <a:pt x="1534" y="12135"/>
                    <a:pt x="1534" y="12135"/>
                  </a:cubicBezTo>
                  <a:cubicBezTo>
                    <a:pt x="-512" y="14225"/>
                    <a:pt x="-512" y="17477"/>
                    <a:pt x="1534" y="19567"/>
                  </a:cubicBezTo>
                  <a:cubicBezTo>
                    <a:pt x="2557" y="20612"/>
                    <a:pt x="3808" y="21077"/>
                    <a:pt x="5172" y="21077"/>
                  </a:cubicBezTo>
                  <a:cubicBezTo>
                    <a:pt x="6423" y="21077"/>
                    <a:pt x="7787" y="20496"/>
                    <a:pt x="8696" y="19567"/>
                  </a:cubicBezTo>
                  <a:cubicBezTo>
                    <a:pt x="19155" y="8883"/>
                    <a:pt x="19155" y="8883"/>
                    <a:pt x="19155" y="8883"/>
                  </a:cubicBezTo>
                  <a:cubicBezTo>
                    <a:pt x="21088" y="6909"/>
                    <a:pt x="21088" y="3542"/>
                    <a:pt x="19155" y="15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08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4513" y="1481380"/>
            <a:ext cx="6033381" cy="3722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0" descr="Pictur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reeform 42"/>
          <p:cNvSpPr/>
          <p:nvPr/>
        </p:nvSpPr>
        <p:spPr>
          <a:xfrm rot="2700000">
            <a:off x="11788943" y="6333473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212" name="TextBox 43"/>
          <p:cNvSpPr txBox="1"/>
          <p:nvPr/>
        </p:nvSpPr>
        <p:spPr>
          <a:xfrm>
            <a:off x="11953173" y="6481179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3" name="TextBox 61"/>
          <p:cNvSpPr txBox="1"/>
          <p:nvPr/>
        </p:nvSpPr>
        <p:spPr>
          <a:xfrm>
            <a:off x="4479942" y="64606"/>
            <a:ext cx="3232112" cy="561341"/>
          </a:xfrm>
          <a:prstGeom prst="rect">
            <a:avLst/>
          </a:prstGeom>
          <a:gradFill>
            <a:gsLst>
              <a:gs pos="0">
                <a:srgbClr val="6FACB7"/>
              </a:gs>
              <a:gs pos="50000">
                <a:srgbClr val="56A5B2"/>
              </a:gs>
              <a:gs pos="100000">
                <a:srgbClr val="4795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0" dist="38100" dir="2700000">
                    <a:schemeClr val="accent2"/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SALES INSIGHTS</a:t>
            </a:r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6108" y="3696075"/>
            <a:ext cx="5164657" cy="253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238" y="3696075"/>
            <a:ext cx="5164657" cy="253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416" y="1064208"/>
            <a:ext cx="5132479" cy="2270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6108" y="1064207"/>
            <a:ext cx="5140096" cy="2270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icture 71" descr="Picture 7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416" y="1020708"/>
            <a:ext cx="5132479" cy="253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72" descr="Picture 7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6108" y="1020706"/>
            <a:ext cx="5140096" cy="2539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reeform 19"/>
          <p:cNvSpPr/>
          <p:nvPr/>
        </p:nvSpPr>
        <p:spPr>
          <a:xfrm rot="2700000">
            <a:off x="11788943" y="6333473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223" name="TextBox 95"/>
          <p:cNvSpPr txBox="1"/>
          <p:nvPr/>
        </p:nvSpPr>
        <p:spPr>
          <a:xfrm>
            <a:off x="11953173" y="6490058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24" name="TextBox 5"/>
          <p:cNvSpPr txBox="1"/>
          <p:nvPr/>
        </p:nvSpPr>
        <p:spPr>
          <a:xfrm>
            <a:off x="4102961" y="61484"/>
            <a:ext cx="3986076" cy="561341"/>
          </a:xfrm>
          <a:prstGeom prst="rect">
            <a:avLst/>
          </a:prstGeom>
          <a:gradFill>
            <a:gsLst>
              <a:gs pos="0">
                <a:srgbClr val="6FACB7"/>
              </a:gs>
              <a:gs pos="50000">
                <a:srgbClr val="56A5B2"/>
              </a:gs>
              <a:gs pos="100000">
                <a:srgbClr val="4795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0" dist="38100" dir="2700000">
                    <a:schemeClr val="accent2"/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DETAILED ANALYSIS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5966" t="0" r="6000" b="0"/>
          <a:stretch>
            <a:fillRect/>
          </a:stretch>
        </p:blipFill>
        <p:spPr>
          <a:xfrm>
            <a:off x="491473" y="790111"/>
            <a:ext cx="11209051" cy="584495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10"/>
          <p:cNvSpPr txBox="1"/>
          <p:nvPr/>
        </p:nvSpPr>
        <p:spPr>
          <a:xfrm>
            <a:off x="11953173" y="6498935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Box 3"/>
          <p:cNvSpPr txBox="1"/>
          <p:nvPr/>
        </p:nvSpPr>
        <p:spPr>
          <a:xfrm>
            <a:off x="4793779" y="45699"/>
            <a:ext cx="2604439" cy="561341"/>
          </a:xfrm>
          <a:prstGeom prst="rect">
            <a:avLst/>
          </a:prstGeom>
          <a:gradFill>
            <a:gsLst>
              <a:gs pos="0">
                <a:srgbClr val="6FACB7"/>
              </a:gs>
              <a:gs pos="50000">
                <a:srgbClr val="56A5B2"/>
              </a:gs>
              <a:gs pos="100000">
                <a:srgbClr val="4795A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ln w="6600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0" dist="38100" dir="2700000">
                    <a:schemeClr val="accent2"/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CONSLUSION</a:t>
            </a:r>
          </a:p>
        </p:txBody>
      </p:sp>
      <p:sp>
        <p:nvSpPr>
          <p:cNvPr id="230" name="TextBox 5"/>
          <p:cNvSpPr txBox="1"/>
          <p:nvPr/>
        </p:nvSpPr>
        <p:spPr>
          <a:xfrm>
            <a:off x="733695" y="1142175"/>
            <a:ext cx="10724607" cy="471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2017 had the highest revenue 87M USD , followed by 2019 28M USD and 2018 at 21M USD.</a:t>
            </a: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If we closely observe, most sales happened in the month of March, followed by June and September over the years.</a:t>
            </a: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Sales took a dip in the following months May, July, October. Amazon should probably come up with some discounts  and gift card initiatives to boost up the sales.</a:t>
            </a: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Products ‘Better Large Canned Shrimp’,  ‘High Dried Mushrooms’ and ‘Red Spade Pimento Loaf’ were the most profitable items in the entire store. </a:t>
            </a: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</a:p>
          <a:p>
            <a:pPr marL="285750" indent="-285750" algn="just">
              <a:buSzPct val="100000"/>
              <a:buChar char="❑"/>
              <a:defRPr sz="2200">
                <a:latin typeface="Cambria"/>
                <a:ea typeface="Cambria"/>
                <a:cs typeface="Cambria"/>
                <a:sym typeface="Cambria"/>
              </a:defRPr>
            </a:pPr>
            <a:r>
              <a:t>‘Token Orange Juice’, ‘Tell Tale Onions’ and ‘American Pimento Loaf’ were the highest loss making products.</a:t>
            </a:r>
          </a:p>
        </p:txBody>
      </p:sp>
      <p:sp>
        <p:nvSpPr>
          <p:cNvPr id="231" name="Freeform 19"/>
          <p:cNvSpPr/>
          <p:nvPr/>
        </p:nvSpPr>
        <p:spPr>
          <a:xfrm rot="2700000">
            <a:off x="11788943" y="6333473"/>
            <a:ext cx="527487" cy="603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4" y="2023"/>
                </a:moveTo>
                <a:cubicBezTo>
                  <a:pt x="3513" y="1298"/>
                  <a:pt x="4500" y="712"/>
                  <a:pt x="5596" y="306"/>
                </a:cubicBezTo>
                <a:lnTo>
                  <a:pt x="6724" y="0"/>
                </a:lnTo>
                <a:lnTo>
                  <a:pt x="21600" y="13009"/>
                </a:lnTo>
                <a:lnTo>
                  <a:pt x="11776" y="21600"/>
                </a:lnTo>
                <a:lnTo>
                  <a:pt x="9163" y="21600"/>
                </a:lnTo>
                <a:cubicBezTo>
                  <a:pt x="4102" y="21600"/>
                  <a:pt x="0" y="18012"/>
                  <a:pt x="0" y="13587"/>
                </a:cubicBezTo>
                <a:lnTo>
                  <a:pt x="0" y="7689"/>
                </a:lnTo>
                <a:cubicBezTo>
                  <a:pt x="0" y="5477"/>
                  <a:pt x="1026" y="3473"/>
                  <a:pt x="2684" y="2023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98A3AD"/>
                </a:solidFill>
              </a:defRPr>
            </a:pPr>
          </a:p>
        </p:txBody>
      </p:sp>
      <p:sp>
        <p:nvSpPr>
          <p:cNvPr id="232" name="TextBox 7"/>
          <p:cNvSpPr txBox="1"/>
          <p:nvPr/>
        </p:nvSpPr>
        <p:spPr>
          <a:xfrm>
            <a:off x="11953173" y="6498935"/>
            <a:ext cx="20299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 Light"/>
            <a:ea typeface="Segoe UI Light"/>
            <a:cs typeface="Segoe UI Light"/>
            <a:sym typeface="Segoe U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 Light"/>
            <a:ea typeface="Segoe UI Light"/>
            <a:cs typeface="Segoe UI Light"/>
            <a:sym typeface="Segoe U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 Light"/>
            <a:ea typeface="Segoe UI Light"/>
            <a:cs typeface="Segoe UI Light"/>
            <a:sym typeface="Segoe U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 Light"/>
            <a:ea typeface="Segoe UI Light"/>
            <a:cs typeface="Segoe UI Light"/>
            <a:sym typeface="Segoe U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